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sldIdLst>
    <p:sldId id="259" r:id="rId2"/>
    <p:sldId id="372" r:id="rId3"/>
    <p:sldId id="371" r:id="rId4"/>
    <p:sldId id="265" r:id="rId5"/>
    <p:sldId id="369" r:id="rId6"/>
    <p:sldId id="262" r:id="rId7"/>
    <p:sldId id="267" r:id="rId8"/>
    <p:sldId id="411" r:id="rId9"/>
    <p:sldId id="351" r:id="rId10"/>
    <p:sldId id="269" r:id="rId11"/>
    <p:sldId id="360" r:id="rId12"/>
    <p:sldId id="365" r:id="rId13"/>
    <p:sldId id="361" r:id="rId14"/>
    <p:sldId id="367" r:id="rId15"/>
    <p:sldId id="366" r:id="rId16"/>
    <p:sldId id="268" r:id="rId17"/>
    <p:sldId id="270" r:id="rId18"/>
    <p:sldId id="363" r:id="rId19"/>
    <p:sldId id="401" r:id="rId20"/>
    <p:sldId id="374" r:id="rId21"/>
    <p:sldId id="373" r:id="rId22"/>
    <p:sldId id="370" r:id="rId23"/>
    <p:sldId id="375" r:id="rId24"/>
    <p:sldId id="394" r:id="rId25"/>
    <p:sldId id="378" r:id="rId26"/>
    <p:sldId id="352" r:id="rId27"/>
    <p:sldId id="379" r:id="rId28"/>
    <p:sldId id="376" r:id="rId29"/>
    <p:sldId id="380" r:id="rId30"/>
    <p:sldId id="381" r:id="rId31"/>
    <p:sldId id="385" r:id="rId32"/>
    <p:sldId id="389" r:id="rId33"/>
    <p:sldId id="386" r:id="rId34"/>
    <p:sldId id="388" r:id="rId35"/>
    <p:sldId id="390" r:id="rId36"/>
    <p:sldId id="391" r:id="rId37"/>
    <p:sldId id="392" r:id="rId38"/>
    <p:sldId id="395" r:id="rId39"/>
    <p:sldId id="396" r:id="rId40"/>
    <p:sldId id="397" r:id="rId41"/>
    <p:sldId id="398" r:id="rId42"/>
    <p:sldId id="393" r:id="rId43"/>
    <p:sldId id="399" r:id="rId44"/>
    <p:sldId id="404" r:id="rId45"/>
    <p:sldId id="400" r:id="rId46"/>
    <p:sldId id="277" r:id="rId47"/>
    <p:sldId id="353" r:id="rId48"/>
    <p:sldId id="403" r:id="rId49"/>
    <p:sldId id="410" r:id="rId50"/>
    <p:sldId id="354" r:id="rId51"/>
    <p:sldId id="323" r:id="rId52"/>
    <p:sldId id="402" r:id="rId53"/>
    <p:sldId id="359" r:id="rId54"/>
    <p:sldId id="278" r:id="rId55"/>
    <p:sldId id="279" r:id="rId56"/>
    <p:sldId id="280" r:id="rId57"/>
    <p:sldId id="281" r:id="rId58"/>
    <p:sldId id="405" r:id="rId59"/>
    <p:sldId id="406" r:id="rId60"/>
    <p:sldId id="407" r:id="rId61"/>
    <p:sldId id="408" r:id="rId62"/>
    <p:sldId id="409" r:id="rId63"/>
    <p:sldId id="328" r:id="rId6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jeenkomst 1 (van 6) - LUK en introductie presenteren" id="{90C870DE-DAF7-41B6-9BBC-4C9870A387FA}">
          <p14:sldIdLst>
            <p14:sldId id="259"/>
            <p14:sldId id="372"/>
            <p14:sldId id="371"/>
            <p14:sldId id="265"/>
            <p14:sldId id="369"/>
          </p14:sldIdLst>
        </p14:section>
        <p14:section name="bijeenkomst 1 LUK" id="{846B9CC0-B246-451F-A349-CE1F55834D5B}">
          <p14:sldIdLst>
            <p14:sldId id="262"/>
            <p14:sldId id="267"/>
            <p14:sldId id="411"/>
            <p14:sldId id="351"/>
            <p14:sldId id="269"/>
          </p14:sldIdLst>
        </p14:section>
        <p14:section name="Bijeenkomst 1 DT basis mondelinge communicatie - hoe zat het ook alweer" id="{2E4ECAB7-6A79-4342-9964-58FDE1474340}">
          <p14:sldIdLst>
            <p14:sldId id="360"/>
            <p14:sldId id="365"/>
            <p14:sldId id="361"/>
            <p14:sldId id="367"/>
            <p14:sldId id="366"/>
          </p14:sldIdLst>
        </p14:section>
        <p14:section name="bijeenkomst 1 presenteren-introductie" id="{607BA494-A15C-4E68-A1FA-13DED0828FE1}">
          <p14:sldIdLst>
            <p14:sldId id="268"/>
            <p14:sldId id="270"/>
            <p14:sldId id="363"/>
            <p14:sldId id="401"/>
            <p14:sldId id="374"/>
            <p14:sldId id="373"/>
          </p14:sldIdLst>
        </p14:section>
        <p14:section name="bijeenkomst 1 presenteren-planmatige voorbereiding" id="{427F1CDF-3A9F-4096-9027-F016283C1E4C}">
          <p14:sldIdLst>
            <p14:sldId id="370"/>
            <p14:sldId id="375"/>
            <p14:sldId id="394"/>
            <p14:sldId id="378"/>
            <p14:sldId id="352"/>
            <p14:sldId id="379"/>
            <p14:sldId id="376"/>
            <p14:sldId id="380"/>
            <p14:sldId id="381"/>
            <p14:sldId id="385"/>
            <p14:sldId id="389"/>
            <p14:sldId id="386"/>
            <p14:sldId id="388"/>
            <p14:sldId id="390"/>
            <p14:sldId id="391"/>
            <p14:sldId id="392"/>
            <p14:sldId id="395"/>
            <p14:sldId id="396"/>
            <p14:sldId id="397"/>
            <p14:sldId id="398"/>
            <p14:sldId id="393"/>
            <p14:sldId id="399"/>
            <p14:sldId id="404"/>
            <p14:sldId id="400"/>
            <p14:sldId id="277"/>
            <p14:sldId id="353"/>
            <p14:sldId id="403"/>
          </p14:sldIdLst>
        </p14:section>
        <p14:section name="Bijeenkomst 2 (van 6)" id="{A6C9DCB3-8F0C-4022-84D1-816C2BDA32AE}">
          <p14:sldIdLst>
            <p14:sldId id="410"/>
            <p14:sldId id="354"/>
            <p14:sldId id="323"/>
            <p14:sldId id="402"/>
            <p14:sldId id="359"/>
            <p14:sldId id="278"/>
            <p14:sldId id="279"/>
            <p14:sldId id="280"/>
            <p14:sldId id="281"/>
            <p14:sldId id="405"/>
            <p14:sldId id="406"/>
            <p14:sldId id="407"/>
            <p14:sldId id="408"/>
            <p14:sldId id="409"/>
            <p14:sldId id="3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8CD9A7-1CFE-D256-5FEA-0BA7CEC632EF}" name="Yvonne Johannesma" initials="YJ" userId="S::Yvonne.Johannesma@han.nl::a8b0f215-0de7-4811-84a9-4a1428ab1b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856"/>
    <a:srgbClr val="E50056"/>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jl, gemiddeld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74" autoAdjust="0"/>
    <p:restoredTop sz="79671" autoAdjust="0"/>
  </p:normalViewPr>
  <p:slideViewPr>
    <p:cSldViewPr snapToGrid="0" snapToObjects="1" showGuides="1">
      <p:cViewPr varScale="1">
        <p:scale>
          <a:sx n="88" d="100"/>
          <a:sy n="88" d="100"/>
        </p:scale>
        <p:origin x="259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Map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Map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Circle of impact </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nl-NL"/>
        </a:p>
      </c:txPr>
    </c:title>
    <c:autoTitleDeleted val="0"/>
    <c:plotArea>
      <c:layout/>
      <c:pieChart>
        <c:varyColors val="1"/>
        <c:ser>
          <c:idx val="0"/>
          <c:order val="0"/>
          <c:dPt>
            <c:idx val="0"/>
            <c:bubble3D val="0"/>
            <c:spPr>
              <a:solidFill>
                <a:schemeClr val="accent2">
                  <a:shade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91-48A1-A12B-ADE3A2D4DD48}"/>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91-48A1-A12B-ADE3A2D4DD48}"/>
              </c:ext>
            </c:extLst>
          </c:dPt>
          <c:dPt>
            <c:idx val="2"/>
            <c:bubble3D val="0"/>
            <c:spPr>
              <a:solidFill>
                <a:schemeClr val="accent2">
                  <a:tint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B91-48A1-A12B-ADE3A2D4DD4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nl-NL"/>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val>
            <c:numRef>
              <c:f>Blad1!$A$4:$A$6</c:f>
              <c:numCache>
                <c:formatCode>0%</c:formatCode>
                <c:ptCount val="3"/>
                <c:pt idx="0">
                  <c:v>0.55000000000000004</c:v>
                </c:pt>
                <c:pt idx="1">
                  <c:v>0.38</c:v>
                </c:pt>
                <c:pt idx="2">
                  <c:v>7.0000000000000007E-2</c:v>
                </c:pt>
              </c:numCache>
            </c:numRef>
          </c:val>
          <c:extLst>
            <c:ext xmlns:c16="http://schemas.microsoft.com/office/drawing/2014/chart" uri="{C3380CC4-5D6E-409C-BE32-E72D297353CC}">
              <c16:uniqueId val="{00000006-0B91-48A1-A12B-ADE3A2D4DD48}"/>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tx2"/>
      </a:solidFill>
      <a:round/>
    </a:ln>
    <a:effectLst/>
  </c:spPr>
  <c:txPr>
    <a:bodyPr/>
    <a:lstStyle/>
    <a:p>
      <a:pPr>
        <a:defRPr/>
      </a:pPr>
      <a:endParaRPr lang="nl-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Circle of impact </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nl-NL"/>
        </a:p>
      </c:txPr>
    </c:title>
    <c:autoTitleDeleted val="0"/>
    <c:plotArea>
      <c:layout/>
      <c:pieChart>
        <c:varyColors val="1"/>
        <c:ser>
          <c:idx val="0"/>
          <c:order val="0"/>
          <c:dPt>
            <c:idx val="0"/>
            <c:bubble3D val="0"/>
            <c:spPr>
              <a:solidFill>
                <a:schemeClr val="accent2">
                  <a:shade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0B91-48A1-A12B-ADE3A2D4DD48}"/>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0B91-48A1-A12B-ADE3A2D4DD48}"/>
              </c:ext>
            </c:extLst>
          </c:dPt>
          <c:dPt>
            <c:idx val="2"/>
            <c:bubble3D val="0"/>
            <c:spPr>
              <a:solidFill>
                <a:schemeClr val="accent2">
                  <a:tint val="65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0B91-48A1-A12B-ADE3A2D4DD48}"/>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nl-NL"/>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val>
            <c:numRef>
              <c:f>Blad1!$A$4:$A$6</c:f>
              <c:numCache>
                <c:formatCode>0%</c:formatCode>
                <c:ptCount val="3"/>
                <c:pt idx="0">
                  <c:v>0.55000000000000004</c:v>
                </c:pt>
                <c:pt idx="1">
                  <c:v>0.38</c:v>
                </c:pt>
                <c:pt idx="2">
                  <c:v>7.0000000000000007E-2</c:v>
                </c:pt>
              </c:numCache>
            </c:numRef>
          </c:val>
          <c:extLst>
            <c:ext xmlns:c16="http://schemas.microsoft.com/office/drawing/2014/chart" uri="{C3380CC4-5D6E-409C-BE32-E72D297353CC}">
              <c16:uniqueId val="{00000006-0B91-48A1-A12B-ADE3A2D4DD48}"/>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61007-D337-4A97-AF82-811F77BE9512}" type="datetimeFigureOut">
              <a:rPr lang="nl-NL" smtClean="0"/>
              <a:t>4-3-2025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975E7-4466-4875-9780-79F85FC725BE}" type="slidenum">
              <a:rPr lang="nl-NL" smtClean="0"/>
              <a:t>‹nr.›</a:t>
            </a:fld>
            <a:endParaRPr lang="nl-NL"/>
          </a:p>
        </p:txBody>
      </p:sp>
    </p:spTree>
    <p:extLst>
      <p:ext uri="{BB962C8B-B14F-4D97-AF65-F5344CB8AC3E}">
        <p14:creationId xmlns:p14="http://schemas.microsoft.com/office/powerpoint/2010/main" val="139989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han.onderwijsonline.nl/manage/content/lesson/VNjjg1P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bureauspraakwater.nl/artikelen/presentatie/structuur-in-een-presentati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bureauspraakwater.nl/artikelen/presentatie/structuur-in-een-presentati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bureauspraakwater.nl/artikelen/presentatie/de-10-beste-tips-voor-een-doeltreffende-presentatie/"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www.bureauspraakwater.nl/artikelen/presentatie/structuur-in-een-presentati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ygCFi4zG3to"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studeersnel.nl/nl/document/technische-universiteit-delft/mondeling-presenteren/theorie-hoe-maak-je-de-kern-van-je-presentatie-relevant-en-duidelijk/6575420"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studeersnel.nl/nl/document/technische-universiteit-delft/mondeling-presenteren/theorie-hoe-maak-je-de-kern-van-je-presentatie-relevant-en-duidelijk/6575420"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studeersnel.nl/nl/document/technische-universiteit-delft/mondeling-presenteren/theorie-hoe-maak-je-de-kern-van-je-presentatie-relevant-en-duidelijk/657542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studeersnel.nl/nl/document/technische-universiteit-delft/mondeling-presenteren/theorie-hoe-maak-je-de-kern-van-je-presentatie-relevant-en-duidelijk/6575420"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onderwijsonline.han.nl/manage/content/lessonfile/WNEdOjzq/eyJpdiI6Im9ndFFETnR0NWx4b3ZhenhmalJZQVE9PSIsInZhbHVlIjoiZ0RGdXgxODd2YU5BaUdUbE1yaHNzZENFSjlIMFFTN0lGYnFDcWpzNEhHckFrZ3ZKWjRXaFhtSEJITHhvejBwZ2JBWDN4SmtKejN4NTdlWGtNUmR4aGc9PSIsIm1hYyI6ImJiNTA4MWMzMDM5OGVlY2IyNGRkMGQxM2RjMTg2NzZmZjk4ZTczOWM2NzdjNDMxOGJmZGExMDY4ZTUxNjg2ZGQifQ==" TargetMode="External"/><Relationship Id="rId3" Type="http://schemas.openxmlformats.org/officeDocument/2006/relationships/hyperlink" Target="https://onderwijsonline.han.nl/manage/content/lesson/zD83rzYy" TargetMode="External"/><Relationship Id="rId7" Type="http://schemas.openxmlformats.org/officeDocument/2006/relationships/hyperlink" Target="https://onderwijsonline.han.nl/manage/content/lessonfile/WNEdOjzq/eyJpdiI6Ik9qNFEyWHM0cjdURnQxWGlsRkExa0E9PSIsInZhbHVlIjoieGZEbHp2UUtPWFpqaEZ3Wm9QV1JcL2xsVEgzc2N3ZEw5SHJFVmhmK2ZSNG4wY3FLTjNWK24rbEZJKzc3RFZaelEiLCJtYWMiOiJhNzZiZDIzYTk5MThiNzM5YzQ0ZDRkODc4YWJiZTVhMTRkODI0MGU3ZTMwMzMxNmZhMWY0ZGY1MWI4NjNjMTMyIn0="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onderwijsonline.han.nl/manage/content/lessonfile/WNEdOjzq/eyJpdiI6IklFTHRwK29MOEkxUkN2dWdveEhhMlE9PSIsInZhbHVlIjoiUTlhRGhHSElwaTM0d05MMjR1Y0J6am5oOGE2ZDNja0kxSmZpRE9rSlI3bElvZlRsczN3ekhCUDBlM0JEXC9TSnciLCJtYWMiOiJhYzA4MTk3ODY4NDVjOGUxZjAyMjcxMDM0ZTg4YzFiZWYyMjdiOTRlZGZjM2U5ZGJjMWE2YjhjMTEyMWE0MjRkIn0=" TargetMode="External"/><Relationship Id="rId5" Type="http://schemas.openxmlformats.org/officeDocument/2006/relationships/hyperlink" Target="https://onderwijsonline.han.nl/manage/content/lessonfile/WNEdOjzq/eyJpdiI6IktxeWNBQmQ3QVZod0cxdCtYd3h5WFE9PSIsInZhbHVlIjoiOTA5MjNnQVwvSW01c0hlbFFidlcweUlWc1Q0bnN0djR1Q0NVUnhxVzFTNjR1STRNenhcL0h1eVB2OUtOQ1wvTjQyNyIsIm1hYyI6IjZjMzI4ZTk5OWVhNDIxYTg1YWQyMjNiNjhjYjVlYWEwMTk0NGUzZDhkM2JjZmZiNzJmOGI4YTUxYTdlM2JlNGIifQ==" TargetMode="External"/><Relationship Id="rId4" Type="http://schemas.openxmlformats.org/officeDocument/2006/relationships/hyperlink" Target="https://onderwijsonline.han.nl/manage/content/lessonfile/WNEdOjzq/eyJpdiI6ImVcL0l1dEhRdkhkMXJmQTFoZmJKYjN3PT0iLCJ2YWx1ZSI6IjVPSEZRYnZJTkhhMHltWHlHYWhxb21SV01CSERtcll2ajJoeVwvcElvN1hVMnJZNnlWMFhENWZpTXNIZmxzK0NiIiwibWFjIjoiYTk0NDVkOWJiNzVlOGMyNDQ1NTdjMDJjOGJhYmM4NjQzMDFkYjc1ZTExZTAyY2IwNTVmMjVlMzhhMGNiOTZmZSJ9"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nderwijsonline.han.nl/manage/content/lesson/zD83rzYy" TargetMode="External"/><Relationship Id="rId7" Type="http://schemas.openxmlformats.org/officeDocument/2006/relationships/hyperlink" Target="https://onderwijsonline.han.nl/manage/content/lessonfile/WNEdOjzq/eyJpdiI6IklFTHRwK29MOEkxUkN2dWdveEhhMlE9PSIsInZhbHVlIjoiUTlhRGhHSElwaTM0d05MMjR1Y0J6am5oOGE2ZDNja0kxSmZpRE9rSlI3bElvZlRsczN3ekhCUDBlM0JEXC9TSnciLCJtYWMiOiJhYzA4MTk3ODY4NDVjOGUxZjAyMjcxMDM0ZTg4YzFiZWYyMjdiOTRlZGZjM2U5ZGJjMWE2YjhjMTEyMWE0MjRkIn0="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onderwijsonline.han.nl/manage/content/lessonfile/WNEdOjzq/eyJpdiI6IktxeWNBQmQ3QVZod0cxdCtYd3h5WFE9PSIsInZhbHVlIjoiOTA5MjNnQVwvSW01c0hlbFFidlcweUlWc1Q0bnN0djR1Q0NVUnhxVzFTNjR1STRNenhcL0h1eVB2OUtOQ1wvTjQyNyIsIm1hYyI6IjZjMzI4ZTk5OWVhNDIxYTg1YWQyMjNiNjhjYjVlYWEwMTk0NGUzZDhkM2JjZmZiNzJmOGI4YTUxYTdlM2JlNGIifQ==" TargetMode="External"/><Relationship Id="rId5" Type="http://schemas.openxmlformats.org/officeDocument/2006/relationships/hyperlink" Target="https://onderwijsonline.han.nl/manage/content/lessonfile/WNEdOjzq/eyJpdiI6Im9ndFFETnR0NWx4b3ZhenhmalJZQVE9PSIsInZhbHVlIjoiZ0RGdXgxODd2YU5BaUdUbE1yaHNzZENFSjlIMFFTN0lGYnFDcWpzNEhHckFrZ3ZKWjRXaFhtSEJITHhvejBwZ2JBWDN4SmtKejN4NTdlWGtNUmR4aGc9PSIsIm1hYyI6ImJiNTA4MWMzMDM5OGVlY2IyNGRkMGQxM2RjMTg2NzZmZjk4ZTczOWM2NzdjNDMxOGJmZGExMDY4ZTUxNjg2ZGQifQ==" TargetMode="External"/><Relationship Id="rId4" Type="http://schemas.openxmlformats.org/officeDocument/2006/relationships/hyperlink" Target="https://onderwijsonline.han.nl/manage/content/lessonfile/WNEdOjzq/eyJpdiI6Ik9qNFEyWHM0cjdURnQxWGlsRkExa0E9PSIsInZhbHVlIjoieGZEbHp2UUtPWFpqaEZ3Wm9QV1JcL2xsVEgzc2N3ZEw5SHJFVmhmK2ZSNG4wY3FLTjNWK24rbEZJKzc3RFZaelEiLCJtYWMiOiJhNzZiZDIzYTk5MThiNzM5YzQ0ZDRkODc4YWJiZTVhMTRkODI0MGU3ZTMwMzMxNmZhMWY0ZGY1MWI4NjNjMTMyIn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Herkenbaar? </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2</a:t>
            </a:fld>
            <a:endParaRPr lang="nl-NL"/>
          </a:p>
        </p:txBody>
      </p:sp>
    </p:spTree>
    <p:extLst>
      <p:ext uri="{BB962C8B-B14F-4D97-AF65-F5344CB8AC3E}">
        <p14:creationId xmlns:p14="http://schemas.microsoft.com/office/powerpoint/2010/main" val="665365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Zie PPT AEA 2223 Basic skills LUK 3 Mondelinge communicatie </a:t>
            </a:r>
          </a:p>
          <a:p>
            <a:endParaRPr lang="nl-NL" dirty="0"/>
          </a:p>
          <a:p>
            <a:r>
              <a:rPr lang="nl-NL" b="1" dirty="0"/>
              <a:t>Wat zijn de communicatiewetten?</a:t>
            </a:r>
          </a:p>
          <a:p>
            <a:r>
              <a:rPr lang="nl-NL" b="1" dirty="0"/>
              <a:t>Heb je voorbeelden voor soorten vragen? </a:t>
            </a:r>
          </a:p>
          <a:p>
            <a:r>
              <a:rPr lang="nl-NL" sz="1200" b="1" dirty="0"/>
              <a:t>PPT basic skills:</a:t>
            </a:r>
          </a:p>
          <a:p>
            <a:pPr marL="0" indent="0">
              <a:lnSpc>
                <a:spcPct val="90000"/>
              </a:lnSpc>
              <a:buNone/>
            </a:pPr>
            <a:r>
              <a:rPr lang="nl-NL" sz="1200" dirty="0"/>
              <a:t>Je stelt een vraag omdat je iets wilt </a:t>
            </a:r>
            <a:r>
              <a:rPr lang="nl-NL" sz="1200" b="1" dirty="0"/>
              <a:t>weten</a:t>
            </a:r>
            <a:r>
              <a:rPr lang="nl-NL" sz="1200" dirty="0"/>
              <a:t> of </a:t>
            </a:r>
            <a:r>
              <a:rPr lang="nl-NL" sz="1200" b="1" dirty="0"/>
              <a:t>begrijpen</a:t>
            </a:r>
            <a:r>
              <a:rPr lang="nl-NL" sz="1200" dirty="0"/>
              <a:t>.</a:t>
            </a:r>
          </a:p>
          <a:p>
            <a:pPr marL="0" indent="0">
              <a:lnSpc>
                <a:spcPct val="90000"/>
              </a:lnSpc>
              <a:buNone/>
            </a:pPr>
            <a:r>
              <a:rPr lang="nl-NL" sz="1200" dirty="0"/>
              <a:t>Het </a:t>
            </a:r>
            <a:r>
              <a:rPr lang="nl-NL" sz="1200" b="1" dirty="0"/>
              <a:t>soort vraag </a:t>
            </a:r>
            <a:r>
              <a:rPr lang="nl-NL" sz="1200" dirty="0"/>
              <a:t>dat je stelt, bepaalt welke informatie je krijgt.</a:t>
            </a:r>
          </a:p>
          <a:p>
            <a:pPr marL="0" indent="0">
              <a:lnSpc>
                <a:spcPct val="90000"/>
              </a:lnSpc>
              <a:buNone/>
            </a:pPr>
            <a:r>
              <a:rPr lang="nl-NL" sz="1200" dirty="0"/>
              <a:t>Slim vragen stellen levert jou de informatie op die je wilt krijgen.</a:t>
            </a:r>
          </a:p>
          <a:p>
            <a:pPr marL="0" indent="0">
              <a:lnSpc>
                <a:spcPct val="90000"/>
              </a:lnSpc>
              <a:buNone/>
            </a:pPr>
            <a:endParaRPr lang="nl-NL" sz="1200" dirty="0"/>
          </a:p>
          <a:p>
            <a:pPr marL="0" indent="0">
              <a:lnSpc>
                <a:spcPct val="90000"/>
              </a:lnSpc>
              <a:buNone/>
            </a:pPr>
            <a:r>
              <a:rPr lang="nl-NL" sz="1200" b="1" dirty="0"/>
              <a:t>Soorten vragen</a:t>
            </a:r>
          </a:p>
          <a:p>
            <a:pPr>
              <a:lnSpc>
                <a:spcPct val="90000"/>
              </a:lnSpc>
            </a:pPr>
            <a:r>
              <a:rPr lang="nl-NL" sz="1200" dirty="0"/>
              <a:t>Open vragen (Wat wil je doen? Vraag begint met wie, wat, waar, wanneer, hoe of waarom)</a:t>
            </a:r>
          </a:p>
          <a:p>
            <a:pPr>
              <a:lnSpc>
                <a:spcPct val="90000"/>
              </a:lnSpc>
            </a:pPr>
            <a:r>
              <a:rPr lang="nl-NL" sz="1200" dirty="0"/>
              <a:t>Gesloten vragen (Doe je mee? Antwoord = ja of nee)</a:t>
            </a:r>
          </a:p>
          <a:p>
            <a:pPr>
              <a:lnSpc>
                <a:spcPct val="90000"/>
              </a:lnSpc>
            </a:pPr>
            <a:r>
              <a:rPr lang="nl-NL" sz="1200" dirty="0"/>
              <a:t>Keuzevragen (Doe je mee of niet?)</a:t>
            </a:r>
          </a:p>
          <a:p>
            <a:pPr>
              <a:lnSpc>
                <a:spcPct val="90000"/>
              </a:lnSpc>
            </a:pPr>
            <a:r>
              <a:rPr lang="nl-NL" sz="1200" dirty="0"/>
              <a:t>Suggestieve vraag (Je doet morgen gewoon mee hè?)</a:t>
            </a:r>
          </a:p>
          <a:p>
            <a:pPr>
              <a:lnSpc>
                <a:spcPct val="90000"/>
              </a:lnSpc>
            </a:pPr>
            <a:r>
              <a:rPr lang="nl-NL" sz="1200" dirty="0">
                <a:cs typeface="Arial"/>
              </a:rPr>
              <a:t>Controlerende vraag (Klopt het dat je morgen meedoet?)</a:t>
            </a:r>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11</a:t>
            </a:fld>
            <a:endParaRPr lang="nl-NL"/>
          </a:p>
        </p:txBody>
      </p:sp>
    </p:spTree>
    <p:extLst>
      <p:ext uri="{BB962C8B-B14F-4D97-AF65-F5344CB8AC3E}">
        <p14:creationId xmlns:p14="http://schemas.microsoft.com/office/powerpoint/2010/main" val="3309074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Zie PPT AEA 2223 Basic skills LUK 3 Mondelinge communicatie </a:t>
            </a:r>
          </a:p>
          <a:p>
            <a:endParaRPr lang="nl-NL" dirty="0"/>
          </a:p>
          <a:p>
            <a:pPr marL="0" indent="0">
              <a:buFont typeface="Arial" panose="020B0604020202020204" pitchFamily="34" charset="0"/>
              <a:buNone/>
              <a:defRPr/>
            </a:pPr>
            <a:r>
              <a:rPr lang="nl-NL" b="1" dirty="0"/>
              <a:t>Besluiten nemen (uit PPT):</a:t>
            </a:r>
            <a:br>
              <a:rPr lang="nl-NL" dirty="0"/>
            </a:br>
            <a:r>
              <a:rPr lang="nl-NL" dirty="0"/>
              <a:t>Unanimiteit – iedereen is voor</a:t>
            </a:r>
          </a:p>
          <a:p>
            <a:pPr marL="0" indent="0">
              <a:buFont typeface="Arial" panose="020B0604020202020204" pitchFamily="34" charset="0"/>
              <a:buNone/>
              <a:defRPr/>
            </a:pPr>
            <a:r>
              <a:rPr lang="nl-NL" dirty="0"/>
              <a:t>Consensus – de meerderheid is voor, de rest accepteert het besluit</a:t>
            </a:r>
          </a:p>
          <a:p>
            <a:pPr marL="0" indent="0">
              <a:buFont typeface="Arial" panose="020B0604020202020204" pitchFamily="34" charset="0"/>
              <a:buNone/>
              <a:defRPr/>
            </a:pPr>
            <a:r>
              <a:rPr lang="nl-NL" dirty="0"/>
              <a:t>De voorzitter beslist als de stemmen staken</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12</a:t>
            </a:fld>
            <a:endParaRPr lang="nl-NL"/>
          </a:p>
        </p:txBody>
      </p:sp>
    </p:spTree>
    <p:extLst>
      <p:ext uri="{BB962C8B-B14F-4D97-AF65-F5344CB8AC3E}">
        <p14:creationId xmlns:p14="http://schemas.microsoft.com/office/powerpoint/2010/main" val="2947245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Wanneer je als presentator je inhoud afstemt op het publiek maak je die ene presentatie met impact.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Dat betekent dat een presentatie over hetzelfde onderwerp voor een ander publiek heel anders kan zijn wat betreft opbouw en inhoud.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Een nieuw publiek heeft immers ook weer andere vragen, die ze graag beantwoord wil zien.</a:t>
            </a:r>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13</a:t>
            </a:fld>
            <a:endParaRPr lang="nl-NL"/>
          </a:p>
        </p:txBody>
      </p:sp>
    </p:spTree>
    <p:extLst>
      <p:ext uri="{BB962C8B-B14F-4D97-AF65-F5344CB8AC3E}">
        <p14:creationId xmlns:p14="http://schemas.microsoft.com/office/powerpoint/2010/main" val="2492382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Zie PPT AEA 2223 Basic skills LUK 3 Mondelinge communicatie </a:t>
            </a:r>
          </a:p>
          <a:p>
            <a:endParaRPr lang="nl-NL" dirty="0"/>
          </a:p>
          <a:p>
            <a:pPr marL="0" indent="0">
              <a:buFont typeface="Arial" panose="020B0604020202020204" pitchFamily="34" charset="0"/>
              <a:buNone/>
              <a:defRPr/>
            </a:pPr>
            <a:r>
              <a:rPr lang="nl-NL" b="1" dirty="0"/>
              <a:t>Besluiten nemen (uit PPT):</a:t>
            </a:r>
            <a:br>
              <a:rPr lang="nl-NL" dirty="0"/>
            </a:br>
            <a:r>
              <a:rPr lang="nl-NL" dirty="0"/>
              <a:t>Unanimiteit – iedereen is voor</a:t>
            </a:r>
          </a:p>
          <a:p>
            <a:pPr marL="0" indent="0">
              <a:buFont typeface="Arial" panose="020B0604020202020204" pitchFamily="34" charset="0"/>
              <a:buNone/>
              <a:defRPr/>
            </a:pPr>
            <a:r>
              <a:rPr lang="nl-NL" dirty="0"/>
              <a:t>Consensus – de meerderheid is voor, de rest accepteert het besluit</a:t>
            </a:r>
          </a:p>
          <a:p>
            <a:pPr marL="0" indent="0">
              <a:buFont typeface="Arial" panose="020B0604020202020204" pitchFamily="34" charset="0"/>
              <a:buNone/>
              <a:defRPr/>
            </a:pPr>
            <a:r>
              <a:rPr lang="nl-NL" dirty="0"/>
              <a:t>De voorzitter beslist als de stemmen staken</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14</a:t>
            </a:fld>
            <a:endParaRPr lang="nl-NL"/>
          </a:p>
        </p:txBody>
      </p:sp>
    </p:spTree>
    <p:extLst>
      <p:ext uri="{BB962C8B-B14F-4D97-AF65-F5344CB8AC3E}">
        <p14:creationId xmlns:p14="http://schemas.microsoft.com/office/powerpoint/2010/main" val="4081487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15</a:t>
            </a:fld>
            <a:endParaRPr lang="nl-NL"/>
          </a:p>
        </p:txBody>
      </p:sp>
    </p:spTree>
    <p:extLst>
      <p:ext uri="{BB962C8B-B14F-4D97-AF65-F5344CB8AC3E}">
        <p14:creationId xmlns:p14="http://schemas.microsoft.com/office/powerpoint/2010/main" val="246023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effectLst/>
                <a:latin typeface="Arial" panose="020B0604020202020204" pitchFamily="34" charset="0"/>
              </a:rPr>
              <a:t>Doel:</a:t>
            </a:r>
          </a:p>
          <a:p>
            <a:r>
              <a:rPr lang="nl-NL" b="0" dirty="0">
                <a:effectLst/>
                <a:latin typeface="Arial" panose="020B0604020202020204" pitchFamily="34" charset="0"/>
              </a:rPr>
              <a:t>Samen ervaringen bespreken. Elkaar leren kennen</a:t>
            </a:r>
          </a:p>
          <a:p>
            <a:endParaRPr lang="nl-NL" b="0" dirty="0">
              <a:effectLst/>
              <a:latin typeface="Arial" panose="020B0604020202020204" pitchFamily="34" charset="0"/>
            </a:endParaRPr>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16</a:t>
            </a:fld>
            <a:endParaRPr lang="nl-NL"/>
          </a:p>
        </p:txBody>
      </p:sp>
    </p:spTree>
    <p:extLst>
      <p:ext uri="{BB962C8B-B14F-4D97-AF65-F5344CB8AC3E}">
        <p14:creationId xmlns:p14="http://schemas.microsoft.com/office/powerpoint/2010/main" val="1054011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Feedbackformulier op OO materiaal voor zelfstudie</a:t>
            </a:r>
          </a:p>
          <a:p>
            <a:pPr marL="171450" indent="-171450">
              <a:buFontTx/>
              <a:buChar char="-"/>
            </a:pPr>
            <a:r>
              <a:rPr lang="nl-NL" dirty="0" err="1">
                <a:hlinkClick r:id="rId3"/>
              </a:rPr>
              <a:t>OnderwijsOnline</a:t>
            </a:r>
            <a:endParaRPr lang="nl-NL" dirty="0"/>
          </a:p>
          <a:p>
            <a:pPr lvl="1"/>
            <a:endParaRPr lang="nl-NL" dirty="0"/>
          </a:p>
          <a:p>
            <a:pPr marL="0" indent="0">
              <a:buNone/>
            </a:pPr>
            <a:r>
              <a:rPr lang="nl-NL" dirty="0"/>
              <a:t> Feedback:</a:t>
            </a:r>
          </a:p>
          <a:p>
            <a:pPr lvl="1"/>
            <a:r>
              <a:rPr lang="nl-NL" dirty="0"/>
              <a:t>Groep en docent geven feedback na presentatie.  </a:t>
            </a:r>
          </a:p>
          <a:p>
            <a:pPr lvl="1"/>
            <a:r>
              <a:rPr lang="nl-NL" dirty="0"/>
              <a:t>Student schrijft feedback op (input voor het portfolio). </a:t>
            </a:r>
          </a:p>
          <a:p>
            <a:pPr marL="0" indent="0">
              <a:buFontTx/>
              <a:buNone/>
            </a:pPr>
            <a:endParaRPr lang="nl-NL" dirty="0"/>
          </a:p>
          <a:p>
            <a:pPr marL="0" indent="0">
              <a:buFontTx/>
              <a:buNone/>
            </a:pPr>
            <a:endParaRPr lang="nl-NL" dirty="0"/>
          </a:p>
          <a:p>
            <a:pPr marL="0" indent="0">
              <a:buFontTx/>
              <a:buNone/>
            </a:pPr>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17</a:t>
            </a:fld>
            <a:endParaRPr lang="nl-NL"/>
          </a:p>
        </p:txBody>
      </p:sp>
    </p:spTree>
    <p:extLst>
      <p:ext uri="{BB962C8B-B14F-4D97-AF65-F5344CB8AC3E}">
        <p14:creationId xmlns:p14="http://schemas.microsoft.com/office/powerpoint/2010/main" val="1607068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Een goede voorbereiding is essentieel!</a:t>
            </a:r>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18</a:t>
            </a:fld>
            <a:endParaRPr lang="nl-NL"/>
          </a:p>
        </p:txBody>
      </p:sp>
    </p:spTree>
    <p:extLst>
      <p:ext uri="{BB962C8B-B14F-4D97-AF65-F5344CB8AC3E}">
        <p14:creationId xmlns:p14="http://schemas.microsoft.com/office/powerpoint/2010/main" val="4226161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Wat doet Obama vooral goed? Als je kijkt naar deze </a:t>
            </a:r>
            <a:r>
              <a:rPr lang="nl-NL" dirty="0" err="1"/>
              <a:t>circle</a:t>
            </a:r>
            <a:r>
              <a:rPr lang="nl-NL" dirty="0"/>
              <a:t> of impact? </a:t>
            </a:r>
          </a:p>
          <a:p>
            <a:endParaRPr lang="nl-NL" dirty="0"/>
          </a:p>
          <a:p>
            <a:r>
              <a:rPr lang="nl-NL" dirty="0"/>
              <a:t>Lichaamstaal, non-verbale communicatie en stemgeluid zijn het belangrijkste om impact te creëren. Een goede, gestructureerde voorbereiding, maakt dat je alle 3 aspecten op een passende manier inzet. In deze les gaan we daarom in op hoe je een presentatie gestructureerd voorbereid. De volgende les gaan we dieper in op lichaamstaal, non-verbale communicatie en stemgeluid. In les 3, oefenen. </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19</a:t>
            </a:fld>
            <a:endParaRPr lang="nl-NL"/>
          </a:p>
        </p:txBody>
      </p:sp>
    </p:spTree>
    <p:extLst>
      <p:ext uri="{BB962C8B-B14F-4D97-AF65-F5344CB8AC3E}">
        <p14:creationId xmlns:p14="http://schemas.microsoft.com/office/powerpoint/2010/main" val="40392534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Wanneer je als presentator je inhoud afstemt op het publiek maak je die ene presentatie met impact. Dan kun je alle drie aspecten (inhoud, lichaamstaal en non-verbale communicatie en stemgeluid) effectief inzetten.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Dat betekent dat een presentatie over hetzelfde onderwerp voor een ander publiek heel anders kan zijn wat betreft opbouw en inhoud.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Een nieuw publiek heeft immers ook weer andere vragen, die ze graag beantwoord wil zien.</a:t>
            </a:r>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81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3</a:t>
            </a:fld>
            <a:endParaRPr lang="nl-NL"/>
          </a:p>
        </p:txBody>
      </p:sp>
    </p:spTree>
    <p:extLst>
      <p:ext uri="{BB962C8B-B14F-4D97-AF65-F5344CB8AC3E}">
        <p14:creationId xmlns:p14="http://schemas.microsoft.com/office/powerpoint/2010/main" val="1646983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Systemisch:</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Als 1 onderdeel beweegt, beweegt de rest mee.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Zo is dit ook met de gouden driehoek (publiek, inhoud, presentator). Je publiek is altijd anders, de inhoud kan ook in de loop der tijd veranderen. Omdat je publiek sowieso altijd anders is, is je presentatie (inhoud) anders en jij als presentator past je aan. Dus er is altijd beweging om de driehoek in stand te houden.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Wanneer je als presentator je inhoud afstemt op het publiek maak je die ene presentatie met impact.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Dat betekent dat een presentatie over hetzelfde onderwerp voor een ander publiek heel anders kan zijn wat betreft opbouw en inhoud.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Een nieuw publiek heeft immers ook weer andere vragen, die ze graag beantwoord wil zien.</a:t>
            </a:r>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458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Tx/>
              <a:buNone/>
            </a:pPr>
            <a:r>
              <a:rPr lang="nl-NL" dirty="0"/>
              <a:t>De eerste stap voor iedere presentatie is een planmatige voorbereiding.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8449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buFont typeface="Arial" panose="020B0604020202020204" pitchFamily="34" charset="0"/>
              <a:buNone/>
            </a:pPr>
            <a:endParaRPr lang="nl-NL" dirty="0">
              <a:effectLst/>
            </a:endParaRPr>
          </a:p>
          <a:p>
            <a:pPr>
              <a:buFont typeface="Arial" panose="020B0604020202020204" pitchFamily="34" charset="0"/>
              <a:buChar char="•"/>
            </a:pPr>
            <a:endParaRPr lang="nl-NL" dirty="0"/>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8480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buFont typeface="Arial" panose="020B0604020202020204" pitchFamily="34" charset="0"/>
              <a:buNone/>
            </a:pPr>
            <a:endParaRPr lang="nl-NL" dirty="0">
              <a:effectLst/>
            </a:endParaRPr>
          </a:p>
          <a:p>
            <a:pPr>
              <a:buFont typeface="Arial" panose="020B0604020202020204" pitchFamily="34" charset="0"/>
              <a:buChar char="•"/>
            </a:pPr>
            <a:endParaRPr lang="nl-NL" dirty="0"/>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7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Nadenken over eigen presentatie. Elkaar ondersteunen, nog geen definitieve beslissing over presentatie, doelgroep en doel.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396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t>Nu je weet wie je publiek is, bedenk je wat je doel is voor deze presentatie. </a:t>
            </a:r>
          </a:p>
          <a:p>
            <a:r>
              <a:rPr lang="nl-NL" b="1" dirty="0"/>
              <a:t>Wat wordt bedoeld met weten, vinden, voelen en doen?</a:t>
            </a:r>
          </a:p>
          <a:p>
            <a:endParaRPr lang="nl-NL" dirty="0"/>
          </a:p>
          <a:p>
            <a:r>
              <a:rPr lang="nl-NL" dirty="0"/>
              <a:t>Meer informatie: artikel maak je punt op OO</a:t>
            </a:r>
          </a:p>
          <a:p>
            <a:endParaRPr lang="nl-NL" dirty="0"/>
          </a:p>
          <a:p>
            <a:r>
              <a:rPr lang="nl-NL" dirty="0"/>
              <a:t>‘Presenteren is dus, net als schrijven trouwens, een manier om iets voor elkaar te krijgen, om invloed uit te oefenen op je publiek. Die invloed kun je uitoefenen op vier verschillende gebieden: je kunt je publiek iets laten vinden (‘dit is een zeer belangrijk en waardevol onderzoek’), weten (‘de drie belangrijkste onderdelen van een tweetakt motor zijn…’), voelen (‘nu ben ik pas echt gerustgesteld’), of doen (‘ja’ zeggen tegen je offerte, je advies, je voorstel, je verzoek </a:t>
            </a:r>
            <a:r>
              <a:rPr lang="nl-NL" dirty="0" err="1"/>
              <a:t>etc</a:t>
            </a:r>
            <a:r>
              <a:rPr lang="nl-NL" dirty="0"/>
              <a:t>…). Elk van deze vier gebieden levert je een apart presentatiedoel op.’</a:t>
            </a:r>
          </a:p>
          <a:p>
            <a:endParaRPr lang="nl-NL" dirty="0"/>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427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Nadenken over eigen presentatie. Elkaar ondersteunen, nog geen definitieve beslissing over presentatie, doelgroep en doel.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040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buFont typeface="Arial" panose="020B0604020202020204" pitchFamily="34" charset="0"/>
              <a:buNone/>
            </a:pPr>
            <a:r>
              <a:rPr lang="nl-NL" dirty="0">
                <a:effectLst/>
              </a:rPr>
              <a:t>Je hebt een onderwerp, weet aan wie je presenteert en wat je doel is. Nu is het tijd om inhoud van je presentatie vorm te geven. </a:t>
            </a:r>
          </a:p>
          <a:p>
            <a:pPr>
              <a:buFont typeface="Arial" panose="020B0604020202020204" pitchFamily="34" charset="0"/>
              <a:buNone/>
            </a:pPr>
            <a:r>
              <a:rPr lang="nl-NL" dirty="0">
                <a:effectLst/>
              </a:rPr>
              <a:t>Stap 1: verzamel al je ideeën, argumenten en voorbeelden. Alles wat je wilt vertellen, nog geen volgorde. </a:t>
            </a:r>
          </a:p>
          <a:p>
            <a:pPr>
              <a:buFont typeface="Arial" panose="020B0604020202020204" pitchFamily="34" charset="0"/>
              <a:buNone/>
            </a:pPr>
            <a:r>
              <a:rPr lang="nl-NL" dirty="0">
                <a:effectLst/>
              </a:rPr>
              <a:t>Niets is nog te gek of teveel.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a:t>(bron: </a:t>
            </a:r>
            <a:r>
              <a:rPr lang="nl-NL" dirty="0">
                <a:hlinkClick r:id="rId3"/>
              </a:rPr>
              <a:t>Structuur in een presentatie - Bureau Spraakwater</a:t>
            </a:r>
            <a:r>
              <a:rPr lang="nl-NL" dirty="0"/>
              <a:t>)</a:t>
            </a:r>
          </a:p>
          <a:p>
            <a:pPr>
              <a:buFont typeface="Arial" panose="020B0604020202020204" pitchFamily="34" charset="0"/>
              <a:buNone/>
            </a:pPr>
            <a:endParaRPr lang="nl-NL" dirty="0">
              <a:effectLst/>
            </a:endParaRPr>
          </a:p>
          <a:p>
            <a:pPr>
              <a:buFont typeface="Arial" panose="020B0604020202020204" pitchFamily="34" charset="0"/>
              <a:buNone/>
            </a:pPr>
            <a:endParaRPr lang="nl-NL" dirty="0">
              <a:effectLst/>
            </a:endParaRPr>
          </a:p>
          <a:p>
            <a:pPr>
              <a:buFont typeface="Arial" panose="020B0604020202020204" pitchFamily="34" charset="0"/>
              <a:buNone/>
            </a:pPr>
            <a:endParaRPr lang="nl-NL" dirty="0"/>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8745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buFont typeface="Arial" panose="020B0604020202020204" pitchFamily="34" charset="0"/>
              <a:buNone/>
            </a:pPr>
            <a:r>
              <a:rPr lang="nl-NL" dirty="0">
                <a:effectLst/>
                <a:latin typeface="+mn-lt"/>
              </a:rPr>
              <a:t>Je hebt een onderwerp, weet aan wie je presenteert en wat je doel is. Nu is het tijd om de structuur van je presentatie vorm te geven. </a:t>
            </a:r>
          </a:p>
          <a:p>
            <a:pPr>
              <a:buFont typeface="Arial" panose="020B0604020202020204" pitchFamily="34" charset="0"/>
              <a:buNone/>
            </a:pPr>
            <a:r>
              <a:rPr lang="nl-NL" dirty="0">
                <a:latin typeface="+mn-lt"/>
              </a:rPr>
              <a:t>Stap 2:</a:t>
            </a:r>
          </a:p>
          <a:p>
            <a:pPr>
              <a:buFont typeface="Arial" panose="020B0604020202020204" pitchFamily="34" charset="0"/>
              <a:buNone/>
            </a:pPr>
            <a:r>
              <a:rPr lang="nl-NL" dirty="0">
                <a:latin typeface="+mn-lt"/>
              </a:rPr>
              <a:t>Heb je duidelijk wat je allemaal wilt vertellen? Bekijk dan al je aantekeningen en kies hieruit de belangrijkste punten. </a:t>
            </a:r>
            <a:r>
              <a:rPr lang="nl-NL" i="1" dirty="0" err="1">
                <a:latin typeface="+mn-lt"/>
              </a:rPr>
              <a:t>Kill</a:t>
            </a:r>
            <a:r>
              <a:rPr lang="nl-NL" i="1" dirty="0">
                <a:latin typeface="+mn-lt"/>
              </a:rPr>
              <a:t> </a:t>
            </a:r>
            <a:r>
              <a:rPr lang="nl-NL" i="1" dirty="0" err="1">
                <a:latin typeface="+mn-lt"/>
              </a:rPr>
              <a:t>your</a:t>
            </a:r>
            <a:r>
              <a:rPr lang="nl-NL" i="1" dirty="0">
                <a:latin typeface="+mn-lt"/>
              </a:rPr>
              <a:t> </a:t>
            </a:r>
            <a:r>
              <a:rPr lang="nl-NL" i="1" dirty="0" err="1">
                <a:latin typeface="+mn-lt"/>
              </a:rPr>
              <a:t>darlings</a:t>
            </a:r>
            <a:r>
              <a:rPr lang="nl-NL" dirty="0">
                <a:latin typeface="+mn-lt"/>
              </a:rPr>
              <a:t>. Zorg er wel voor dat de punten die je kiest bijdragen aan je kernboodschap en passen bij je publiek. De volgende richtlijn helpt je te bepalen hoe veel punten je kunt bespreken: </a:t>
            </a:r>
          </a:p>
          <a:p>
            <a:pPr algn="l" fontAlgn="base">
              <a:buFont typeface="Arial" panose="020B0604020202020204" pitchFamily="34" charset="0"/>
              <a:buChar char="•"/>
            </a:pPr>
            <a:r>
              <a:rPr lang="nl-NL" b="0" i="0" dirty="0">
                <a:solidFill>
                  <a:srgbClr val="3D3D3D"/>
                </a:solidFill>
                <a:effectLst/>
                <a:latin typeface="+mn-lt"/>
              </a:rPr>
              <a:t>3 punten in een presentatie van 10-15 minuten</a:t>
            </a:r>
          </a:p>
          <a:p>
            <a:pPr algn="l" fontAlgn="base">
              <a:buFont typeface="Arial" panose="020B0604020202020204" pitchFamily="34" charset="0"/>
              <a:buChar char="•"/>
            </a:pPr>
            <a:r>
              <a:rPr lang="nl-NL" b="0" i="0" dirty="0">
                <a:solidFill>
                  <a:srgbClr val="3D3D3D"/>
                </a:solidFill>
                <a:effectLst/>
                <a:latin typeface="+mn-lt"/>
              </a:rPr>
              <a:t>6 punten in een presentatie van 30 minuten</a:t>
            </a:r>
          </a:p>
          <a:p>
            <a:pPr algn="l" fontAlgn="base">
              <a:buFont typeface="Arial" panose="020B0604020202020204" pitchFamily="34" charset="0"/>
              <a:buChar char="•"/>
            </a:pPr>
            <a:r>
              <a:rPr lang="nl-NL" b="0" i="0" dirty="0">
                <a:solidFill>
                  <a:srgbClr val="3D3D3D"/>
                </a:solidFill>
                <a:effectLst/>
                <a:latin typeface="+mn-lt"/>
              </a:rPr>
              <a:t>8 punten in een presentatie van 45 minuten</a:t>
            </a:r>
          </a:p>
          <a:p>
            <a:pPr>
              <a:buFont typeface="Arial" panose="020B0604020202020204" pitchFamily="34" charset="0"/>
              <a:buNone/>
            </a:pPr>
            <a:r>
              <a:rPr lang="nl-NL" dirty="0"/>
              <a:t>(bron: </a:t>
            </a:r>
            <a:r>
              <a:rPr lang="nl-NL" dirty="0">
                <a:hlinkClick r:id="rId3"/>
              </a:rPr>
              <a:t>Structuur in een presentatie - Bureau Spraakwater</a:t>
            </a:r>
            <a:r>
              <a:rPr lang="nl-NL" dirty="0"/>
              <a:t>)</a:t>
            </a:r>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796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buFont typeface="Arial" panose="020B0604020202020204" pitchFamily="34" charset="0"/>
              <a:buNone/>
            </a:pPr>
            <a:r>
              <a:rPr lang="nl-NL" dirty="0">
                <a:effectLst/>
                <a:latin typeface="+mn-lt"/>
              </a:rPr>
              <a:t>Je hebt een onderwerp, weet aan wie je presenteert, wat je doel is en wat je belangrijkste punten zijn. Nu is het tijd om de structuur van je presentatie zelf vorm te geven. </a:t>
            </a:r>
          </a:p>
          <a:p>
            <a:pPr>
              <a:buFont typeface="Arial" panose="020B0604020202020204" pitchFamily="34" charset="0"/>
              <a:buNone/>
            </a:pPr>
            <a:endParaRPr lang="nl-NL" dirty="0">
              <a:effectLst/>
              <a:latin typeface="+mn-lt"/>
            </a:endParaRPr>
          </a:p>
          <a:p>
            <a:pPr algn="l" fontAlgn="base"/>
            <a:r>
              <a:rPr lang="nl-NL" b="1" dirty="0"/>
              <a:t>Inleiding –kern-slot</a:t>
            </a:r>
          </a:p>
          <a:p>
            <a:pPr algn="l" fontAlgn="base"/>
            <a:r>
              <a:rPr lang="nl-NL" dirty="0"/>
              <a:t>Nu je weet welke punten je je publiek wilt meegeven, is het zaak om ze op een logische en overtuigende manier te structureren. </a:t>
            </a:r>
          </a:p>
          <a:p>
            <a:pPr algn="l" fontAlgn="base"/>
            <a:endParaRPr lang="nl-NL" b="1" dirty="0"/>
          </a:p>
          <a:p>
            <a:pPr algn="l" fontAlgn="base"/>
            <a:r>
              <a:rPr lang="nl-NL" b="1" dirty="0"/>
              <a:t>inleiding</a:t>
            </a:r>
          </a:p>
          <a:p>
            <a:pPr algn="l" fontAlgn="base"/>
            <a:r>
              <a:rPr lang="nl-NL" dirty="0"/>
              <a:t>In de kop (inleiding) van je verhaal grijp je de aandacht van je publiek en vertel je waar je presentatie over gaat. In de kop focus je op:</a:t>
            </a:r>
          </a:p>
          <a:p>
            <a:pPr algn="l" fontAlgn="base">
              <a:buFont typeface="Arial" panose="020B0604020202020204" pitchFamily="34" charset="0"/>
              <a:buChar char="•"/>
            </a:pPr>
            <a:r>
              <a:rPr lang="nl-NL" b="0" i="1" u="none" strike="noStrike" dirty="0" err="1">
                <a:solidFill>
                  <a:srgbClr val="49BBE9"/>
                </a:solidFill>
                <a:effectLst/>
                <a:latin typeface="inherit"/>
                <a:hlinkClick r:id="rId3"/>
              </a:rPr>
              <a:t>What’s</a:t>
            </a:r>
            <a:r>
              <a:rPr lang="nl-NL" b="0" i="1" u="none" strike="noStrike" dirty="0">
                <a:solidFill>
                  <a:srgbClr val="49BBE9"/>
                </a:solidFill>
                <a:effectLst/>
                <a:latin typeface="inherit"/>
                <a:hlinkClick r:id="rId3"/>
              </a:rPr>
              <a:t> in </a:t>
            </a:r>
            <a:r>
              <a:rPr lang="nl-NL" b="0" i="1" u="none" strike="noStrike" dirty="0" err="1">
                <a:solidFill>
                  <a:srgbClr val="49BBE9"/>
                </a:solidFill>
                <a:effectLst/>
                <a:latin typeface="inherit"/>
                <a:hlinkClick r:id="rId3"/>
              </a:rPr>
              <a:t>it</a:t>
            </a:r>
            <a:r>
              <a:rPr lang="nl-NL" b="0" i="1" u="none" strike="noStrike" dirty="0">
                <a:solidFill>
                  <a:srgbClr val="49BBE9"/>
                </a:solidFill>
                <a:effectLst/>
                <a:latin typeface="inherit"/>
                <a:hlinkClick r:id="rId3"/>
              </a:rPr>
              <a:t> </a:t>
            </a:r>
            <a:r>
              <a:rPr lang="nl-NL" b="0" i="1" u="none" strike="noStrike" dirty="0" err="1">
                <a:solidFill>
                  <a:srgbClr val="49BBE9"/>
                </a:solidFill>
                <a:effectLst/>
                <a:latin typeface="inherit"/>
                <a:hlinkClick r:id="rId3"/>
              </a:rPr>
              <a:t>for</a:t>
            </a:r>
            <a:r>
              <a:rPr lang="nl-NL" b="0" i="1" u="none" strike="noStrike" dirty="0">
                <a:solidFill>
                  <a:srgbClr val="49BBE9"/>
                </a:solidFill>
                <a:effectLst/>
                <a:latin typeface="inherit"/>
                <a:hlinkClick r:id="rId3"/>
              </a:rPr>
              <a:t> me</a:t>
            </a:r>
            <a:r>
              <a:rPr lang="nl-NL" b="0" i="0" dirty="0">
                <a:solidFill>
                  <a:srgbClr val="3D3D3D"/>
                </a:solidFill>
                <a:effectLst/>
                <a:latin typeface="inherit"/>
              </a:rPr>
              <a:t>?</a:t>
            </a:r>
          </a:p>
          <a:p>
            <a:pPr algn="l" fontAlgn="base">
              <a:buFont typeface="Arial" panose="020B0604020202020204" pitchFamily="34" charset="0"/>
              <a:buChar char="•"/>
            </a:pPr>
            <a:r>
              <a:rPr lang="nl-NL" b="0" i="0" dirty="0">
                <a:solidFill>
                  <a:srgbClr val="3D3D3D"/>
                </a:solidFill>
                <a:effectLst/>
                <a:latin typeface="inherit"/>
              </a:rPr>
              <a:t>De kernboodschap van je verhaal</a:t>
            </a:r>
          </a:p>
          <a:p>
            <a:pPr algn="l" fontAlgn="base"/>
            <a:r>
              <a:rPr lang="nl-NL" dirty="0"/>
              <a:t> </a:t>
            </a:r>
          </a:p>
          <a:p>
            <a:pPr algn="l" fontAlgn="base"/>
            <a:r>
              <a:rPr lang="nl-NL" b="1" dirty="0"/>
              <a:t>kern</a:t>
            </a:r>
          </a:p>
          <a:p>
            <a:pPr algn="l" fontAlgn="base"/>
            <a:r>
              <a:rPr lang="nl-NL" dirty="0"/>
              <a:t>In de romp (kern) onderbouw je je verhaal en je kernboodschap met argumenten en voorbeelden. In de romp geef je aandacht aan:</a:t>
            </a:r>
          </a:p>
          <a:p>
            <a:pPr algn="l" fontAlgn="base">
              <a:buFont typeface="Arial" panose="020B0604020202020204" pitchFamily="34" charset="0"/>
              <a:buChar char="•"/>
            </a:pPr>
            <a:r>
              <a:rPr lang="nl-NL" dirty="0"/>
              <a:t>Argumenten die je kernboodschap ondersteunen</a:t>
            </a:r>
          </a:p>
          <a:p>
            <a:pPr algn="l" fontAlgn="base">
              <a:buFont typeface="Arial" panose="020B0604020202020204" pitchFamily="34" charset="0"/>
              <a:buChar char="•"/>
            </a:pPr>
            <a:r>
              <a:rPr lang="nl-NL" dirty="0"/>
              <a:t>Voorbeelden die je kernboodschap verduidelijken</a:t>
            </a:r>
          </a:p>
          <a:p>
            <a:pPr algn="l" fontAlgn="base"/>
            <a:r>
              <a:rPr lang="nl-NL" dirty="0"/>
              <a:t> </a:t>
            </a:r>
          </a:p>
          <a:p>
            <a:pPr algn="l" fontAlgn="base"/>
            <a:r>
              <a:rPr lang="nl-NL" b="1" dirty="0"/>
              <a:t>Slot</a:t>
            </a:r>
          </a:p>
          <a:p>
            <a:pPr algn="l" fontAlgn="base"/>
            <a:r>
              <a:rPr lang="nl-NL" dirty="0"/>
              <a:t>In de staart (slot) maak je het verhaal rond en sluit je af met een heldere boodschap. In de staart sluit je je verhaal af met:</a:t>
            </a:r>
          </a:p>
          <a:p>
            <a:pPr algn="l" fontAlgn="base">
              <a:buFont typeface="Arial" panose="020B0604020202020204" pitchFamily="34" charset="0"/>
              <a:buChar char="•"/>
            </a:pPr>
            <a:r>
              <a:rPr lang="nl-NL" dirty="0"/>
              <a:t>Een samenvatting van wat je zojuist verteld hebt</a:t>
            </a:r>
          </a:p>
          <a:p>
            <a:pPr algn="l" fontAlgn="base">
              <a:buFont typeface="Arial" panose="020B0604020202020204" pitchFamily="34" charset="0"/>
              <a:buChar char="•"/>
            </a:pPr>
            <a:r>
              <a:rPr lang="nl-NL" dirty="0"/>
              <a:t>De conclusie van je verhaal</a:t>
            </a:r>
          </a:p>
          <a:p>
            <a:pPr algn="l" fontAlgn="base">
              <a:buFont typeface="Arial" panose="020B0604020202020204" pitchFamily="34" charset="0"/>
              <a:buChar char="•"/>
            </a:pPr>
            <a:r>
              <a:rPr lang="nl-NL" dirty="0"/>
              <a:t>Een call </a:t>
            </a:r>
            <a:r>
              <a:rPr lang="nl-NL" dirty="0" err="1"/>
              <a:t>to</a:t>
            </a:r>
            <a:r>
              <a:rPr lang="nl-NL" dirty="0"/>
              <a:t> action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dirty="0"/>
              <a:t>(bron: </a:t>
            </a:r>
            <a:r>
              <a:rPr lang="nl-NL" dirty="0">
                <a:hlinkClick r:id="rId4"/>
              </a:rPr>
              <a:t>Structuur in een presentatie - Bureau Spraakwater</a:t>
            </a:r>
            <a:r>
              <a:rPr lang="nl-NL" dirty="0"/>
              <a:t>)</a:t>
            </a:r>
          </a:p>
          <a:p>
            <a:pPr>
              <a:buFont typeface="Arial" panose="020B0604020202020204" pitchFamily="34" charset="0"/>
              <a:buNone/>
            </a:pPr>
            <a:endParaRPr lang="nl-NL" dirty="0"/>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113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4</a:t>
            </a:fld>
            <a:endParaRPr lang="nl-NL"/>
          </a:p>
        </p:txBody>
      </p:sp>
    </p:spTree>
    <p:extLst>
      <p:ext uri="{BB962C8B-B14F-4D97-AF65-F5344CB8AC3E}">
        <p14:creationId xmlns:p14="http://schemas.microsoft.com/office/powerpoint/2010/main" val="3895977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Video link ‘een goede inleiding voor een presentatie’: </a:t>
            </a:r>
            <a:r>
              <a:rPr kumimoji="0" lang="en-US"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hlinkClick r:id="rId3"/>
              </a:rPr>
              <a:t>https://www.youtube.com/watch?v=ygCFi4zG3to</a:t>
            </a:r>
            <a:r>
              <a:rPr kumimoji="0" lang="en-US"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sng"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duur</a:t>
            </a:r>
            <a:r>
              <a:rPr kumimoji="0" lang="en-US" sz="1200" b="0" i="0" u="sng"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3.23 min. </a:t>
            </a:r>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383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826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En… je presentatie start bij de begroeting! In de volgende les gaan we hier dieper op in. Jij als presentator. (houding, spreken, etc.)</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0664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678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3849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Afrondende sheet inleiding met overzicht wat in de inleiding thuis hoort.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37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r>
              <a:rPr lang="nl-NL" b="1" i="0" dirty="0">
                <a:solidFill>
                  <a:srgbClr val="606569"/>
                </a:solidFill>
                <a:effectLst/>
                <a:latin typeface="inherit"/>
              </a:rPr>
              <a:t>Na de inleiding kom je tot de kern van je verhaal, het</a:t>
            </a:r>
            <a:br>
              <a:rPr lang="nl-NL" b="1" i="0" dirty="0">
                <a:solidFill>
                  <a:srgbClr val="606569"/>
                </a:solidFill>
                <a:effectLst/>
                <a:latin typeface="inherit"/>
              </a:rPr>
            </a:br>
            <a:r>
              <a:rPr lang="nl-NL" b="1" i="0" dirty="0">
                <a:solidFill>
                  <a:srgbClr val="606569"/>
                </a:solidFill>
                <a:effectLst/>
                <a:latin typeface="inherit"/>
              </a:rPr>
              <a:t>centrale thema. </a:t>
            </a:r>
          </a:p>
          <a:p>
            <a:pPr algn="l" fontAlgn="base"/>
            <a:endParaRPr lang="nl-NL" b="1" i="0" dirty="0">
              <a:solidFill>
                <a:srgbClr val="606569"/>
              </a:solidFill>
              <a:effectLst/>
              <a:latin typeface="inherit"/>
            </a:endParaRPr>
          </a:p>
          <a:p>
            <a:pPr algn="l" fontAlgn="base"/>
            <a:r>
              <a:rPr lang="nl-NL" b="1" i="0" dirty="0">
                <a:solidFill>
                  <a:srgbClr val="606569"/>
                </a:solidFill>
                <a:effectLst/>
                <a:latin typeface="inherit"/>
              </a:rPr>
              <a:t>Ook in je kern kun je structuren gebruiken. Hierna volgen een aantal voorbeelden van structuren. (kop-romp-staart/cirkelmethode/VVV)</a:t>
            </a:r>
            <a:endParaRPr lang="nl-NL" b="0" i="0" dirty="0">
              <a:solidFill>
                <a:srgbClr val="606569"/>
              </a:solidFill>
              <a:effectLst/>
              <a:latin typeface="inherit"/>
            </a:endParaRPr>
          </a:p>
          <a:p>
            <a:pPr algn="l" fontAlgn="base"/>
            <a:r>
              <a:rPr lang="nl-NL" b="0" i="0" dirty="0">
                <a:solidFill>
                  <a:srgbClr val="606569"/>
                </a:solidFill>
                <a:effectLst/>
                <a:latin typeface="inherit"/>
              </a:rPr>
              <a:t>Andere voorbeelden van opbouw van de kern:</a:t>
            </a:r>
          </a:p>
          <a:p>
            <a:r>
              <a:rPr lang="nl-NL" dirty="0">
                <a:hlinkClick r:id="rId3"/>
              </a:rPr>
              <a:t>Theorie - Hoe maak je de kern van je presentatie relevant en duidelijk - </a:t>
            </a:r>
            <a:r>
              <a:rPr lang="nl-NL" dirty="0" err="1">
                <a:hlinkClick r:id="rId3"/>
              </a:rPr>
              <a:t>Warning</a:t>
            </a:r>
            <a:r>
              <a:rPr lang="nl-NL" dirty="0">
                <a:hlinkClick r:id="rId3"/>
              </a:rPr>
              <a:t>: TT: </a:t>
            </a:r>
            <a:r>
              <a:rPr lang="nl-NL" dirty="0" err="1">
                <a:hlinkClick r:id="rId3"/>
              </a:rPr>
              <a:t>undefined</a:t>
            </a:r>
            <a:r>
              <a:rPr lang="nl-NL" dirty="0">
                <a:hlinkClick r:id="rId3"/>
              </a:rPr>
              <a:t> - </a:t>
            </a:r>
            <a:r>
              <a:rPr lang="nl-NL" dirty="0" err="1">
                <a:hlinkClick r:id="rId3"/>
              </a:rPr>
              <a:t>StudeerSnel</a:t>
            </a:r>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243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r>
              <a:rPr lang="nl-NL" b="1" i="0" dirty="0">
                <a:solidFill>
                  <a:srgbClr val="606569"/>
                </a:solidFill>
                <a:effectLst/>
                <a:latin typeface="inherit"/>
              </a:rPr>
              <a:t>Na de inleiding kom je tot de kern van je verhaal, het</a:t>
            </a:r>
            <a:br>
              <a:rPr lang="nl-NL" b="1" i="0" dirty="0">
                <a:solidFill>
                  <a:srgbClr val="606569"/>
                </a:solidFill>
                <a:effectLst/>
                <a:latin typeface="inherit"/>
              </a:rPr>
            </a:br>
            <a:r>
              <a:rPr lang="nl-NL" b="1" i="0" dirty="0">
                <a:solidFill>
                  <a:srgbClr val="606569"/>
                </a:solidFill>
                <a:effectLst/>
                <a:latin typeface="inherit"/>
              </a:rPr>
              <a:t>centrale thema. </a:t>
            </a:r>
          </a:p>
          <a:p>
            <a:pPr algn="l" fontAlgn="base"/>
            <a:endParaRPr lang="nl-NL" b="0" i="0" dirty="0">
              <a:solidFill>
                <a:srgbClr val="606569"/>
              </a:solidFill>
              <a:effectLst/>
              <a:latin typeface="inherit"/>
            </a:endParaRPr>
          </a:p>
          <a:p>
            <a:pPr algn="l" fontAlgn="base"/>
            <a:r>
              <a:rPr lang="nl-NL" b="0" i="0" dirty="0">
                <a:solidFill>
                  <a:srgbClr val="606569"/>
                </a:solidFill>
                <a:effectLst/>
                <a:latin typeface="inherit"/>
              </a:rPr>
              <a:t>Andere voorbeelden van opbouw van de kern:</a:t>
            </a:r>
          </a:p>
          <a:p>
            <a:r>
              <a:rPr lang="nl-NL" dirty="0">
                <a:hlinkClick r:id="rId3"/>
              </a:rPr>
              <a:t>Theorie - Hoe maak je de kern van je presentatie relevant en duidelijk - </a:t>
            </a:r>
            <a:r>
              <a:rPr lang="nl-NL" dirty="0" err="1">
                <a:hlinkClick r:id="rId3"/>
              </a:rPr>
              <a:t>Warning</a:t>
            </a:r>
            <a:r>
              <a:rPr lang="nl-NL" dirty="0">
                <a:hlinkClick r:id="rId3"/>
              </a:rPr>
              <a:t>: TT: </a:t>
            </a:r>
            <a:r>
              <a:rPr lang="nl-NL" dirty="0" err="1">
                <a:hlinkClick r:id="rId3"/>
              </a:rPr>
              <a:t>undefined</a:t>
            </a:r>
            <a:r>
              <a:rPr lang="nl-NL" dirty="0">
                <a:hlinkClick r:id="rId3"/>
              </a:rPr>
              <a:t> - </a:t>
            </a:r>
            <a:r>
              <a:rPr lang="nl-NL" dirty="0" err="1">
                <a:hlinkClick r:id="rId3"/>
              </a:rPr>
              <a:t>StudeerSnel</a:t>
            </a:r>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351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r>
              <a:rPr lang="nl-NL" b="1" i="0" dirty="0">
                <a:solidFill>
                  <a:srgbClr val="606569"/>
                </a:solidFill>
                <a:effectLst/>
                <a:latin typeface="inherit"/>
              </a:rPr>
              <a:t>Na de inleiding kom je tot de kern van je verhaal, het</a:t>
            </a:r>
            <a:br>
              <a:rPr lang="nl-NL" b="1" i="0" dirty="0">
                <a:solidFill>
                  <a:srgbClr val="606569"/>
                </a:solidFill>
                <a:effectLst/>
                <a:latin typeface="inherit"/>
              </a:rPr>
            </a:br>
            <a:r>
              <a:rPr lang="nl-NL" b="1" i="0" dirty="0">
                <a:solidFill>
                  <a:srgbClr val="606569"/>
                </a:solidFill>
                <a:effectLst/>
                <a:latin typeface="inherit"/>
              </a:rPr>
              <a:t>centrale thema. </a:t>
            </a:r>
          </a:p>
          <a:p>
            <a:pPr algn="l" fontAlgn="base"/>
            <a:endParaRPr lang="nl-NL" b="0" i="0" dirty="0">
              <a:solidFill>
                <a:srgbClr val="606569"/>
              </a:solidFill>
              <a:effectLst/>
              <a:latin typeface="inherit"/>
            </a:endParaRPr>
          </a:p>
          <a:p>
            <a:pPr algn="l" fontAlgn="base"/>
            <a:r>
              <a:rPr lang="nl-NL" b="0" i="0" dirty="0">
                <a:solidFill>
                  <a:srgbClr val="606569"/>
                </a:solidFill>
                <a:effectLst/>
                <a:latin typeface="inherit"/>
              </a:rPr>
              <a:t>Andere voorbeelden van opbouw van de kern:</a:t>
            </a:r>
          </a:p>
          <a:p>
            <a:r>
              <a:rPr lang="nl-NL" dirty="0">
                <a:hlinkClick r:id="rId3"/>
              </a:rPr>
              <a:t>Theorie - Hoe maak je de kern van je presentatie relevant en duidelijk - </a:t>
            </a:r>
            <a:r>
              <a:rPr lang="nl-NL" dirty="0" err="1">
                <a:hlinkClick r:id="rId3"/>
              </a:rPr>
              <a:t>Warning</a:t>
            </a:r>
            <a:r>
              <a:rPr lang="nl-NL" dirty="0">
                <a:hlinkClick r:id="rId3"/>
              </a:rPr>
              <a:t>: TT: </a:t>
            </a:r>
            <a:r>
              <a:rPr lang="nl-NL" dirty="0" err="1">
                <a:hlinkClick r:id="rId3"/>
              </a:rPr>
              <a:t>undefined</a:t>
            </a:r>
            <a:r>
              <a:rPr lang="nl-NL" dirty="0">
                <a:hlinkClick r:id="rId3"/>
              </a:rPr>
              <a:t> - </a:t>
            </a:r>
            <a:r>
              <a:rPr lang="nl-NL" dirty="0" err="1">
                <a:hlinkClick r:id="rId3"/>
              </a:rPr>
              <a:t>StudeerSnel</a:t>
            </a:r>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23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b="0" i="0" dirty="0">
              <a:solidFill>
                <a:srgbClr val="606569"/>
              </a:solidFill>
              <a:effectLst/>
              <a:latin typeface="inherit"/>
            </a:endParaRPr>
          </a:p>
          <a:p>
            <a:pPr algn="l" fontAlgn="base"/>
            <a:r>
              <a:rPr lang="nl-NL" b="0" i="0" dirty="0">
                <a:solidFill>
                  <a:srgbClr val="606569"/>
                </a:solidFill>
                <a:effectLst/>
                <a:latin typeface="inherit"/>
              </a:rPr>
              <a:t>Andere voorbeelden van opbouw van de kern:</a:t>
            </a:r>
          </a:p>
          <a:p>
            <a:r>
              <a:rPr lang="nl-NL" dirty="0">
                <a:hlinkClick r:id="rId3"/>
              </a:rPr>
              <a:t>Theorie - Hoe maak je de kern van je presentatie relevant en duidelijk - </a:t>
            </a:r>
            <a:r>
              <a:rPr lang="nl-NL" dirty="0" err="1">
                <a:hlinkClick r:id="rId3"/>
              </a:rPr>
              <a:t>Warning</a:t>
            </a:r>
            <a:r>
              <a:rPr lang="nl-NL" dirty="0">
                <a:hlinkClick r:id="rId3"/>
              </a:rPr>
              <a:t>: TT: </a:t>
            </a:r>
            <a:r>
              <a:rPr lang="nl-NL" dirty="0" err="1">
                <a:hlinkClick r:id="rId3"/>
              </a:rPr>
              <a:t>undefined</a:t>
            </a:r>
            <a:r>
              <a:rPr lang="nl-NL" dirty="0">
                <a:hlinkClick r:id="rId3"/>
              </a:rPr>
              <a:t> - </a:t>
            </a:r>
            <a:r>
              <a:rPr lang="nl-NL" dirty="0" err="1">
                <a:hlinkClick r:id="rId3"/>
              </a:rPr>
              <a:t>StudeerSnel</a:t>
            </a:r>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381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200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r>
              <a:rPr lang="nl-NL" dirty="0"/>
              <a:t>Het einde van je presentatie blijft hangen! </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6020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468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1310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8567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Afronding van de les.</a:t>
            </a:r>
          </a:p>
          <a:p>
            <a:r>
              <a:rPr lang="nl-NL" dirty="0"/>
              <a:t>Deze les:</a:t>
            </a:r>
          </a:p>
          <a:p>
            <a:r>
              <a:rPr lang="nl-NL" dirty="0"/>
              <a:t>Planmatige voorbereiding om impact te creëren op alle drie aspecten. </a:t>
            </a:r>
          </a:p>
          <a:p>
            <a:r>
              <a:rPr lang="nl-NL" dirty="0"/>
              <a:t>Volgende les:</a:t>
            </a:r>
          </a:p>
          <a:p>
            <a:r>
              <a:rPr lang="nl-NL" dirty="0"/>
              <a:t>Jij als presentator: </a:t>
            </a:r>
          </a:p>
          <a:p>
            <a:r>
              <a:rPr lang="nl-NL" dirty="0"/>
              <a:t>Lichaamstaal, non verbale communicatie en stemgeluid. </a:t>
            </a:r>
          </a:p>
          <a:p>
            <a:r>
              <a:rPr lang="nl-NL" dirty="0"/>
              <a:t>En les drie: oefenen. </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45</a:t>
            </a:fld>
            <a:endParaRPr lang="nl-NL"/>
          </a:p>
        </p:txBody>
      </p:sp>
    </p:spTree>
    <p:extLst>
      <p:ext uri="{BB962C8B-B14F-4D97-AF65-F5344CB8AC3E}">
        <p14:creationId xmlns:p14="http://schemas.microsoft.com/office/powerpoint/2010/main" val="3813809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Welke vragen leven er?</a:t>
            </a:r>
          </a:p>
          <a:p>
            <a:r>
              <a:rPr lang="nl-NL" dirty="0"/>
              <a:t>Wat heb je nodig?</a:t>
            </a:r>
          </a:p>
          <a:p>
            <a:r>
              <a:rPr lang="nl-NL" dirty="0"/>
              <a:t>Wat moet aan bod komen?</a:t>
            </a:r>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46</a:t>
            </a:fld>
            <a:endParaRPr lang="nl-NL"/>
          </a:p>
        </p:txBody>
      </p:sp>
    </p:spTree>
    <p:extLst>
      <p:ext uri="{BB962C8B-B14F-4D97-AF65-F5344CB8AC3E}">
        <p14:creationId xmlns:p14="http://schemas.microsoft.com/office/powerpoint/2010/main" val="27262509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Volgende les:</a:t>
            </a:r>
          </a:p>
          <a:p>
            <a:r>
              <a:rPr lang="nl-NL" dirty="0"/>
              <a:t>Jij als presentator: </a:t>
            </a:r>
          </a:p>
          <a:p>
            <a:r>
              <a:rPr lang="nl-NL" dirty="0"/>
              <a:t>Lichaamstaal, non verbale communicatie en stemgeluid. </a:t>
            </a:r>
          </a:p>
          <a:p>
            <a:r>
              <a:rPr lang="nl-NL" dirty="0"/>
              <a:t>En les drie: oefenen. </a:t>
            </a:r>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47</a:t>
            </a:fld>
            <a:endParaRPr lang="nl-NL"/>
          </a:p>
        </p:txBody>
      </p:sp>
    </p:spTree>
    <p:extLst>
      <p:ext uri="{BB962C8B-B14F-4D97-AF65-F5344CB8AC3E}">
        <p14:creationId xmlns:p14="http://schemas.microsoft.com/office/powerpoint/2010/main" val="3473693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457200" lvl="1" indent="0">
              <a:lnSpc>
                <a:spcPct val="90000"/>
              </a:lnSpc>
              <a:buNone/>
            </a:pPr>
            <a:r>
              <a:rPr lang="nl-NL" sz="1200" dirty="0"/>
              <a:t>Voorbereiding voor volgende les:</a:t>
            </a:r>
          </a:p>
          <a:p>
            <a:pPr marL="457200" lvl="1" indent="0">
              <a:lnSpc>
                <a:spcPct val="90000"/>
              </a:lnSpc>
              <a:buNone/>
            </a:pPr>
            <a:r>
              <a:rPr lang="nl-NL" sz="1200" dirty="0"/>
              <a:t>Denk naar over waar jouw presentatie over gaat? </a:t>
            </a:r>
          </a:p>
          <a:p>
            <a:pPr marL="457200" lvl="1" indent="0">
              <a:lnSpc>
                <a:spcPct val="90000"/>
              </a:lnSpc>
              <a:buNone/>
            </a:pPr>
            <a:r>
              <a:rPr lang="nl-NL" sz="1200" dirty="0"/>
              <a:t>Heb je al een onderwerp? </a:t>
            </a:r>
          </a:p>
          <a:p>
            <a:pPr marL="457200" lvl="1" indent="0">
              <a:lnSpc>
                <a:spcPct val="90000"/>
              </a:lnSpc>
              <a:buNone/>
            </a:pPr>
            <a:r>
              <a:rPr lang="nl-NL" sz="1200" dirty="0"/>
              <a:t>Wat je niet weet, sla je over (zelf voorbereiden)</a:t>
            </a:r>
          </a:p>
          <a:p>
            <a:pPr marL="457200" lvl="1" indent="0">
              <a:lnSpc>
                <a:spcPct val="90000"/>
              </a:lnSpc>
              <a:buNone/>
            </a:pPr>
            <a:r>
              <a:rPr lang="nl-NL" sz="1200" dirty="0"/>
              <a:t>Na individuele oefening, delen in de groep. </a:t>
            </a:r>
          </a:p>
          <a:p>
            <a:pPr marL="457200" lvl="1" indent="0">
              <a:lnSpc>
                <a:spcPct val="90000"/>
              </a:lnSpc>
              <a:buNone/>
            </a:pPr>
            <a:endParaRPr lang="nl-NL" sz="1200" dirty="0"/>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48</a:t>
            </a:fld>
            <a:endParaRPr lang="nl-NL"/>
          </a:p>
        </p:txBody>
      </p:sp>
    </p:spTree>
    <p:extLst>
      <p:ext uri="{BB962C8B-B14F-4D97-AF65-F5344CB8AC3E}">
        <p14:creationId xmlns:p14="http://schemas.microsoft.com/office/powerpoint/2010/main" val="4066040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Vragen?</a:t>
            </a:r>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0546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Vragen?</a:t>
            </a:r>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51</a:t>
            </a:fld>
            <a:endParaRPr lang="nl-NL"/>
          </a:p>
        </p:txBody>
      </p:sp>
    </p:spTree>
    <p:extLst>
      <p:ext uri="{BB962C8B-B14F-4D97-AF65-F5344CB8AC3E}">
        <p14:creationId xmlns:p14="http://schemas.microsoft.com/office/powerpoint/2010/main" val="96238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effectLst/>
              </a:rPr>
              <a:t>OO introductie Leeruitkomst Mondelinge Communicatie</a:t>
            </a:r>
            <a:br>
              <a:rPr lang="nl-NL" dirty="0"/>
            </a:br>
            <a:r>
              <a:rPr lang="nl-NL" b="1" dirty="0">
                <a:effectLst/>
              </a:rPr>
              <a:t>Wat bedoelen we met mondelinge communicatie?</a:t>
            </a:r>
            <a:endParaRPr lang="nl-NL" dirty="0"/>
          </a:p>
          <a:p>
            <a:r>
              <a:rPr lang="nl-NL" dirty="0">
                <a:effectLst/>
              </a:rPr>
              <a:t>Communiceren doen we allemaal en overal, zeker in werksituaties. Dan is het belangrijk dat je jouw leidinggevende, collega of klant kunt overtuigen van jouw idee, advies of onderzoek. Als technische professional is het van belang dat je communicatieve vaardigheden op HBO niveau zijn. In de leeruitkomst mondelinge communicatie focussen we op 'presenteren' en jouw 'gespreksvoering'.</a:t>
            </a:r>
            <a:endParaRPr lang="nl-NL" dirty="0"/>
          </a:p>
          <a:p>
            <a:r>
              <a:rPr lang="nl-NL" dirty="0">
                <a:effectLst/>
              </a:rPr>
              <a:t>"De student moet in het portfolio aantonen dat hij mondeling doel-  en doelgroepgericht informatie kan overdragen in gepast Nederlands. Hij kan zijn mening verwoorden en deze verdedigen in een presentatie, tweegesprek en groepsgesprek.</a:t>
            </a:r>
            <a:endParaRPr lang="nl-NL" dirty="0"/>
          </a:p>
          <a:p>
            <a:r>
              <a:rPr lang="nl-NL" dirty="0">
                <a:effectLst/>
              </a:rPr>
              <a:t>Hij kan mondelinge feedback ontvangen en verwerken. Hij doet dit binnen een complex belangenveld in een multidisciplinaire omgeving, op basis van in de context en beroepspraktijk geldende conventies met bijv. gelijken, specialisten en niet-specialisten, leidinggevenden en cliënten."</a:t>
            </a:r>
            <a:endParaRPr lang="nl-NL" dirty="0"/>
          </a:p>
          <a:p>
            <a:r>
              <a:rPr lang="nl-NL" dirty="0"/>
              <a:t>Deze LUK wordt dan door jou verwerkt in je portfolio. De beoordeling gebruikt de volgende </a:t>
            </a:r>
            <a:r>
              <a:rPr lang="nl-NL" dirty="0" err="1"/>
              <a:t>Rubrics</a:t>
            </a:r>
            <a:r>
              <a:rPr lang="nl-NL" dirty="0"/>
              <a:t> (die jij weer als checklist kunt gebruiken):</a:t>
            </a:r>
          </a:p>
          <a:p>
            <a:endParaRPr lang="nl-NL" dirty="0"/>
          </a:p>
          <a:p>
            <a:r>
              <a:rPr lang="nl-NL" b="1" dirty="0">
                <a:effectLst/>
              </a:rPr>
              <a:t>Opbouw portfolio</a:t>
            </a:r>
            <a:endParaRPr lang="nl-NL" dirty="0"/>
          </a:p>
          <a:p>
            <a:r>
              <a:rPr lang="nl-NL" dirty="0">
                <a:effectLst/>
              </a:rPr>
              <a:t>In principe ben je vrij in de manier waarop je je leeruitkomst overtuigend aantoont aan je lezerspubliek. Hieronder staan de onderdelen die je portfolio moet bevatten. Kijk eerst naar de </a:t>
            </a:r>
            <a:r>
              <a:rPr lang="nl-NL" b="1" dirty="0">
                <a:effectLst/>
                <a:hlinkClick r:id="rId3"/>
              </a:rPr>
              <a:t>beoordelingscriteria</a:t>
            </a:r>
            <a:r>
              <a:rPr lang="nl-NL" dirty="0">
                <a:effectLst/>
              </a:rPr>
              <a:t> waarop deze leeruitkomst wordt getoetst.  </a:t>
            </a:r>
            <a:endParaRPr lang="nl-NL" dirty="0"/>
          </a:p>
          <a:p>
            <a:br>
              <a:rPr lang="nl-NL" dirty="0"/>
            </a:br>
            <a:r>
              <a:rPr lang="nl-NL" b="1" dirty="0">
                <a:effectLst/>
              </a:rPr>
              <a:t>Jouw zakelijke presentatie</a:t>
            </a:r>
            <a:br>
              <a:rPr lang="nl-NL" dirty="0">
                <a:effectLst/>
              </a:rPr>
            </a:br>
            <a:r>
              <a:rPr lang="nl-NL" dirty="0">
                <a:effectLst/>
              </a:rPr>
              <a:t>Je portfolio moet in ieder geval de volgende onderdelen bevatten. </a:t>
            </a:r>
            <a:endParaRPr lang="nl-NL" dirty="0"/>
          </a:p>
          <a:p>
            <a:r>
              <a:rPr lang="nl-NL" u="sng" dirty="0">
                <a:effectLst/>
              </a:rPr>
              <a:t>P​​​​</a:t>
            </a:r>
            <a:r>
              <a:rPr lang="nl-NL" u="sng" dirty="0" err="1">
                <a:effectLst/>
              </a:rPr>
              <a:t>lanmatige</a:t>
            </a:r>
            <a:r>
              <a:rPr lang="nl-NL" u="sng" dirty="0">
                <a:effectLst/>
              </a:rPr>
              <a:t> en inhoudelijke voorbereiding op je presentatie:  </a:t>
            </a:r>
            <a:endParaRPr lang="nl-NL" dirty="0"/>
          </a:p>
          <a:p>
            <a:pPr>
              <a:buFont typeface="Arial" panose="020B0604020202020204" pitchFamily="34" charset="0"/>
              <a:buChar char="•"/>
            </a:pPr>
            <a:r>
              <a:rPr lang="nl-NL" dirty="0" err="1">
                <a:effectLst/>
              </a:rPr>
              <a:t>Doelgroepanalyse</a:t>
            </a:r>
            <a:r>
              <a:rPr lang="nl-NL" dirty="0">
                <a:effectLst/>
              </a:rPr>
              <a:t>: beschrijf in een stakeholdersanalyse een duidelijk beeld van je doelgroep, opleidingsniveau, belangen, interesse in je onderwerp etc. </a:t>
            </a:r>
            <a:r>
              <a:rPr lang="nl-NL" b="1" dirty="0">
                <a:effectLst/>
              </a:rPr>
              <a:t>en</a:t>
            </a:r>
            <a:r>
              <a:rPr lang="nl-NL" dirty="0">
                <a:effectLst/>
              </a:rPr>
              <a:t> hoe je deze kennis inzet voor je presentatie (keuzes in opbouw, strategie, taal, illustraties etc.).  </a:t>
            </a:r>
            <a:endParaRPr lang="nl-NL" dirty="0"/>
          </a:p>
          <a:p>
            <a:pPr>
              <a:buFont typeface="Arial" panose="020B0604020202020204" pitchFamily="34" charset="0"/>
              <a:buChar char="•"/>
            </a:pPr>
            <a:r>
              <a:rPr lang="nl-NL" dirty="0">
                <a:effectLst/>
              </a:rPr>
              <a:t>Doel van je presentatie: beschrijf welke boodschap wil je overbrengen en hoe ga je dit doen.</a:t>
            </a:r>
            <a:endParaRPr lang="nl-NL" dirty="0"/>
          </a:p>
          <a:p>
            <a:pPr>
              <a:buFont typeface="Arial" panose="020B0604020202020204" pitchFamily="34" charset="0"/>
              <a:buChar char="•"/>
            </a:pPr>
            <a:r>
              <a:rPr lang="nl-NL" dirty="0">
                <a:effectLst/>
              </a:rPr>
              <a:t>Proces van </a:t>
            </a:r>
            <a:r>
              <a:rPr lang="nl-NL" dirty="0" err="1">
                <a:effectLst/>
              </a:rPr>
              <a:t>vorbereiding</a:t>
            </a:r>
            <a:r>
              <a:rPr lang="nl-NL" dirty="0">
                <a:effectLst/>
              </a:rPr>
              <a:t>. Afhankelijk van doel, doelgroep en proces bepaal je de inhoud, structuur en werkvorm. </a:t>
            </a:r>
            <a:endParaRPr lang="nl-NL" dirty="0"/>
          </a:p>
          <a:p>
            <a:pPr marL="742950" lvl="1" indent="-285750">
              <a:buFont typeface="Arial" panose="020B0604020202020204" pitchFamily="34" charset="0"/>
              <a:buChar char="•"/>
            </a:pPr>
            <a:r>
              <a:rPr lang="nl-NL" dirty="0">
                <a:effectLst/>
              </a:rPr>
              <a:t>Inhoud afbakenen, bijvoorbeeld via een </a:t>
            </a:r>
            <a:r>
              <a:rPr lang="nl-NL" dirty="0" err="1">
                <a:effectLst/>
              </a:rPr>
              <a:t>mindmap</a:t>
            </a:r>
            <a:r>
              <a:rPr lang="nl-NL" dirty="0">
                <a:effectLst/>
              </a:rPr>
              <a:t>.... </a:t>
            </a:r>
            <a:endParaRPr lang="nl-NL" dirty="0"/>
          </a:p>
          <a:p>
            <a:pPr marL="742950" lvl="1" indent="-285750">
              <a:buFont typeface="Arial" panose="020B0604020202020204" pitchFamily="34" charset="0"/>
              <a:buChar char="•"/>
            </a:pPr>
            <a:r>
              <a:rPr lang="nl-NL" dirty="0">
                <a:effectLst/>
              </a:rPr>
              <a:t>Structuur bepalen, bv via een spreekplan/blauwdruk..</a:t>
            </a:r>
            <a:endParaRPr lang="nl-NL" dirty="0"/>
          </a:p>
          <a:p>
            <a:pPr marL="742950" lvl="1" indent="-285750">
              <a:buFont typeface="Arial" panose="020B0604020202020204" pitchFamily="34" charset="0"/>
              <a:buChar char="•"/>
            </a:pPr>
            <a:r>
              <a:rPr lang="nl-NL" dirty="0">
                <a:effectLst/>
              </a:rPr>
              <a:t>Werkvorm kiezen en welke hulpmiddelen je inzet en waarom. Denk hierbij aan afbeeldingen en grafieken, stellingen</a:t>
            </a:r>
            <a:endParaRPr lang="nl-NL" dirty="0"/>
          </a:p>
          <a:p>
            <a:pPr>
              <a:buFont typeface="Arial" panose="020B0604020202020204" pitchFamily="34" charset="0"/>
              <a:buChar char="•"/>
            </a:pPr>
            <a:r>
              <a:rPr lang="nl-NL" dirty="0">
                <a:effectLst/>
              </a:rPr>
              <a:t>Houd hierbij ook rekening met eigen kwaliteiten/valkuilen, en beschrijf hoe je die beheerst.  </a:t>
            </a:r>
            <a:endParaRPr lang="nl-NL" dirty="0"/>
          </a:p>
          <a:p>
            <a:pPr>
              <a:buFont typeface="Arial" panose="020B0604020202020204" pitchFamily="34" charset="0"/>
              <a:buChar char="•"/>
            </a:pPr>
            <a:r>
              <a:rPr lang="nl-NL" dirty="0">
                <a:effectLst/>
              </a:rPr>
              <a:t>Beschrijf het verloop. Vraag anderen om feedback op je presentatie met behulp van het </a:t>
            </a:r>
            <a:r>
              <a:rPr lang="nl-NL" b="1" dirty="0">
                <a:effectLst/>
                <a:hlinkClick r:id="rId4"/>
              </a:rPr>
              <a:t>Beoordelingsformulier Presentaties</a:t>
            </a:r>
            <a:r>
              <a:rPr lang="nl-NL" b="1" dirty="0">
                <a:effectLst/>
              </a:rPr>
              <a:t> </a:t>
            </a:r>
            <a:r>
              <a:rPr lang="nl-NL" dirty="0">
                <a:effectLst/>
              </a:rPr>
              <a:t>en geef je publiek dit vooraf mee.</a:t>
            </a:r>
            <a:endParaRPr lang="nl-NL" dirty="0"/>
          </a:p>
          <a:p>
            <a:r>
              <a:rPr lang="nl-NL" u="sng" dirty="0">
                <a:effectLst/>
              </a:rPr>
              <a:t>Bewijslast</a:t>
            </a:r>
            <a:br>
              <a:rPr lang="nl-NL" dirty="0">
                <a:effectLst/>
              </a:rPr>
            </a:br>
            <a:r>
              <a:rPr lang="nl-NL" dirty="0">
                <a:effectLst/>
              </a:rPr>
              <a:t>Hoe is de presentatie is verlopen wil je lezer zien. Neem indien mogelijk de presentatie op of kies voor andere overtuigende bewijslast als foto's en gebruikte sheets en hun beoordelingsformulieren. </a:t>
            </a:r>
            <a:br>
              <a:rPr lang="nl-NL" dirty="0">
                <a:effectLst/>
              </a:rPr>
            </a:br>
            <a:r>
              <a:rPr lang="nl-NL" dirty="0">
                <a:effectLst/>
              </a:rPr>
              <a:t>Geef aan waaruit blijkt dat je: aansluit op je publiek, de juiste toon hanteert, je hulpmiddelen effectief gebruikt, de interactie met het publiek aangaat en op een passende manier ingaat op vragen uit het publiek. Onderbouw dit vanuit de presentatietheorie. </a:t>
            </a:r>
            <a:endParaRPr lang="nl-NL" dirty="0"/>
          </a:p>
          <a:p>
            <a:r>
              <a:rPr lang="nl-NL" u="sng" dirty="0">
                <a:effectLst/>
              </a:rPr>
              <a:t>Reflectie op (de voorbereiding van) je presentatie</a:t>
            </a:r>
            <a:br>
              <a:rPr lang="nl-NL" dirty="0"/>
            </a:br>
            <a:r>
              <a:rPr lang="nl-NL" dirty="0"/>
              <a:t>Reflecteer op je </a:t>
            </a:r>
            <a:r>
              <a:rPr lang="nl-NL" dirty="0" err="1"/>
              <a:t>communictatieve</a:t>
            </a:r>
            <a:r>
              <a:rPr lang="nl-NL" dirty="0"/>
              <a:t> vaardigheden, waarbij je gebruik kunt maken van de </a:t>
            </a:r>
            <a:r>
              <a:rPr lang="nl-NL" dirty="0">
                <a:hlinkClick r:id="rId5"/>
              </a:rPr>
              <a:t>STARR-methode</a:t>
            </a:r>
            <a:r>
              <a:rPr lang="nl-NL" dirty="0"/>
              <a:t>. Maak hiervoor gebruik van de feedback die je hebt gekregen (formulieren, mondeling, vervolg) en je eigen beoordeling. </a:t>
            </a:r>
            <a:br>
              <a:rPr lang="nl-NL" dirty="0"/>
            </a:br>
            <a:r>
              <a:rPr lang="nl-NL" dirty="0"/>
              <a:t>Op basis van je reflecties benoemd je </a:t>
            </a:r>
            <a:r>
              <a:rPr lang="nl-NL" b="1" dirty="0"/>
              <a:t>twee</a:t>
            </a:r>
            <a:r>
              <a:rPr lang="nl-NL" dirty="0"/>
              <a:t> leerdoelen, met de manier waarop je dit gaat aanpakken. Wat wil je kunnen in presenteren en hoe ga je hieraan werken? Maak je leerdoelen </a:t>
            </a:r>
            <a:r>
              <a:rPr lang="nl-NL" dirty="0">
                <a:hlinkClick r:id="rId6"/>
              </a:rPr>
              <a:t>SMART</a:t>
            </a:r>
            <a:r>
              <a:rPr lang="nl-NL" dirty="0"/>
              <a:t>. </a:t>
            </a:r>
          </a:p>
          <a:p>
            <a:br>
              <a:rPr lang="nl-NL" dirty="0"/>
            </a:br>
            <a:endParaRPr lang="nl-NL" dirty="0"/>
          </a:p>
          <a:p>
            <a:r>
              <a:rPr lang="nl-NL" b="1" dirty="0">
                <a:effectLst/>
              </a:rPr>
              <a:t>Gesprekken</a:t>
            </a:r>
            <a:endParaRPr lang="nl-NL" dirty="0"/>
          </a:p>
          <a:p>
            <a:r>
              <a:rPr lang="nl-NL" dirty="0">
                <a:effectLst/>
              </a:rPr>
              <a:t>Voer twee gesprekken die </a:t>
            </a:r>
            <a:r>
              <a:rPr lang="nl-NL" b="1" dirty="0">
                <a:effectLst/>
              </a:rPr>
              <a:t>jij</a:t>
            </a:r>
            <a:r>
              <a:rPr lang="nl-NL" dirty="0">
                <a:effectLst/>
              </a:rPr>
              <a:t> hebt voorbereid en waarin jij de regie hebt: een tweegesprek en een </a:t>
            </a:r>
            <a:r>
              <a:rPr lang="nl-NL" dirty="0" err="1">
                <a:effectLst/>
              </a:rPr>
              <a:t>meergesprek</a:t>
            </a:r>
            <a:r>
              <a:rPr lang="nl-NL" dirty="0">
                <a:effectLst/>
              </a:rPr>
              <a:t>. Denk hierbij aan gesprek met een client, leidinggevende, leverancier of collega en aan een vergadering. Zorg dat je in ieder geval op een gesprek feedback krijgt zodat je bewijzen kunt laten zien.</a:t>
            </a:r>
            <a:br>
              <a:rPr lang="nl-NL" dirty="0">
                <a:effectLst/>
              </a:rPr>
            </a:br>
            <a:br>
              <a:rPr lang="nl-NL" dirty="0">
                <a:effectLst/>
              </a:rPr>
            </a:br>
            <a:r>
              <a:rPr lang="nl-NL" u="sng" dirty="0">
                <a:effectLst/>
              </a:rPr>
              <a:t>Voorbereiding</a:t>
            </a:r>
            <a:br>
              <a:rPr lang="nl-NL" dirty="0">
                <a:effectLst/>
              </a:rPr>
            </a:br>
            <a:r>
              <a:rPr lang="nl-NL" dirty="0">
                <a:effectLst/>
              </a:rPr>
              <a:t>Zorg voor een planmatige voorbereiding van je gesprek met behulp van het </a:t>
            </a:r>
            <a:r>
              <a:rPr lang="nl-NL" dirty="0">
                <a:effectLst/>
                <a:hlinkClick r:id="rId7"/>
              </a:rPr>
              <a:t>DROP model</a:t>
            </a:r>
            <a:r>
              <a:rPr lang="nl-NL" dirty="0">
                <a:effectLst/>
              </a:rPr>
              <a:t>. Voer een stakeholdersanalyse uit van de betrokken partijen, waarbij je zelf ook één van de partijen bent en besteed aandacht aan de verschillende achtergronden en belangen van de partijen. Geef in je voorbereiding ook aan hoe je deze analyse hebt ingezet om doelgericht te handelen. </a:t>
            </a:r>
            <a:endParaRPr lang="nl-NL" dirty="0"/>
          </a:p>
          <a:p>
            <a:r>
              <a:rPr lang="nl-NL" dirty="0">
                <a:effectLst/>
              </a:rPr>
              <a:t>Bepaal in hooflijnen de structuur van het gesprek, en gebruik hiervoor de theorie. In het groepsgesprek bepaal jij de agenda en wie de formele rollen als voorzitter, notulist e.d. op zich nemen. Plan ook de bewijslast. Vraag een aantal deelnemers om jou te observeren en feedback te geven op je gespreksvaardigheden. Hierbij kun je gebruik maken van het </a:t>
            </a:r>
            <a:r>
              <a:rPr lang="nl-NL" b="1" dirty="0">
                <a:effectLst/>
                <a:hlinkClick r:id="rId8"/>
              </a:rPr>
              <a:t>Observatieformulier Gesprekstechnieken</a:t>
            </a:r>
            <a:endParaRPr lang="nl-NL" dirty="0"/>
          </a:p>
          <a:p>
            <a:r>
              <a:rPr lang="nl-NL" u="sng" dirty="0">
                <a:effectLst/>
              </a:rPr>
              <a:t>Bewijslast</a:t>
            </a:r>
            <a:br>
              <a:rPr lang="nl-NL" dirty="0">
                <a:effectLst/>
              </a:rPr>
            </a:br>
            <a:r>
              <a:rPr lang="nl-NL" dirty="0">
                <a:effectLst/>
              </a:rPr>
              <a:t>Indien je toestemming hebt van de ander(en), neem het gesprek dan op om uit te kunnen werken. dat is overtuigend bewijsmateriaal en levert je veel inzicht op. Ga na hoe het gesprek verliep, luister het terug en werk je bevindingen uit door vergelijking met de theorie. Let hierbij op onderstaande punten. Geef aan waaruit blijkt dat jij vaardig bent in de mondelinge communicatie. </a:t>
            </a:r>
            <a:endParaRPr lang="nl-NL" dirty="0"/>
          </a:p>
          <a:p>
            <a:pPr>
              <a:buFont typeface="Arial" panose="020B0604020202020204" pitchFamily="34" charset="0"/>
              <a:buChar char="•"/>
            </a:pPr>
            <a:r>
              <a:rPr lang="nl-NL" dirty="0">
                <a:effectLst/>
              </a:rPr>
              <a:t>Hoe verliep de structuur?</a:t>
            </a:r>
            <a:endParaRPr lang="nl-NL" dirty="0"/>
          </a:p>
          <a:p>
            <a:pPr marL="742950" lvl="1" indent="-285750">
              <a:buFont typeface="Arial" panose="020B0604020202020204" pitchFamily="34" charset="0"/>
              <a:buChar char="•"/>
            </a:pPr>
            <a:r>
              <a:rPr lang="nl-NL" dirty="0">
                <a:effectLst/>
              </a:rPr>
              <a:t>was die overeenkomstig met je geplande structuur? </a:t>
            </a:r>
            <a:endParaRPr lang="nl-NL" dirty="0"/>
          </a:p>
          <a:p>
            <a:pPr marL="742950" lvl="1" indent="-285750">
              <a:buFont typeface="Arial" panose="020B0604020202020204" pitchFamily="34" charset="0"/>
              <a:buChar char="•"/>
            </a:pPr>
            <a:r>
              <a:rPr lang="nl-NL" dirty="0">
                <a:effectLst/>
              </a:rPr>
              <a:t>Was de structuur efficiënt en functioneel?</a:t>
            </a:r>
            <a:endParaRPr lang="nl-NL" dirty="0"/>
          </a:p>
          <a:p>
            <a:pPr marL="742950" lvl="1" indent="-285750">
              <a:buFont typeface="Arial" panose="020B0604020202020204" pitchFamily="34" charset="0"/>
              <a:buChar char="•"/>
            </a:pPr>
            <a:r>
              <a:rPr lang="nl-NL" dirty="0">
                <a:effectLst/>
              </a:rPr>
              <a:t>Wat deed jij om de structuur vast te houden? </a:t>
            </a:r>
            <a:endParaRPr lang="nl-NL" dirty="0"/>
          </a:p>
          <a:p>
            <a:pPr>
              <a:buFont typeface="Arial" panose="020B0604020202020204" pitchFamily="34" charset="0"/>
              <a:buChar char="•"/>
            </a:pPr>
            <a:r>
              <a:rPr lang="nl-NL" dirty="0">
                <a:effectLst/>
              </a:rPr>
              <a:t>Welke interventies heb je in het gesprek gepleegd?</a:t>
            </a:r>
            <a:endParaRPr lang="nl-NL" dirty="0"/>
          </a:p>
          <a:p>
            <a:pPr marL="742950" lvl="1" indent="-285750">
              <a:buFont typeface="Arial" panose="020B0604020202020204" pitchFamily="34" charset="0"/>
              <a:buChar char="•"/>
            </a:pPr>
            <a:r>
              <a:rPr lang="nl-NL" dirty="0">
                <a:effectLst/>
              </a:rPr>
              <a:t>Met welk doel? </a:t>
            </a:r>
            <a:endParaRPr lang="nl-NL" dirty="0"/>
          </a:p>
          <a:p>
            <a:pPr marL="742950" lvl="1" indent="-285750">
              <a:buFont typeface="Arial" panose="020B0604020202020204" pitchFamily="34" charset="0"/>
              <a:buChar char="•"/>
            </a:pPr>
            <a:r>
              <a:rPr lang="nl-NL" dirty="0">
                <a:effectLst/>
              </a:rPr>
              <a:t>Heeft dit gewerkt? </a:t>
            </a:r>
            <a:endParaRPr lang="nl-NL" dirty="0"/>
          </a:p>
          <a:p>
            <a:pPr>
              <a:buFont typeface="Arial" panose="020B0604020202020204" pitchFamily="34" charset="0"/>
              <a:buChar char="•"/>
            </a:pPr>
            <a:r>
              <a:rPr lang="nl-NL" dirty="0">
                <a:effectLst/>
              </a:rPr>
              <a:t>Welke argumenten werden door jouw en je opponent gegeven? </a:t>
            </a:r>
            <a:endParaRPr lang="nl-NL" dirty="0"/>
          </a:p>
          <a:p>
            <a:pPr>
              <a:buFont typeface="Arial" panose="020B0604020202020204" pitchFamily="34" charset="0"/>
              <a:buChar char="•"/>
            </a:pPr>
            <a:r>
              <a:rPr lang="nl-NL" dirty="0">
                <a:effectLst/>
              </a:rPr>
              <a:t>Herken je de feedback die is gegeven?. </a:t>
            </a:r>
            <a:endParaRPr lang="nl-NL" dirty="0"/>
          </a:p>
          <a:p>
            <a:r>
              <a:rPr lang="nl-NL" u="sng" dirty="0">
                <a:effectLst/>
              </a:rPr>
              <a:t>Reflectie op (de voorbereiding van) je gesprekken</a:t>
            </a:r>
            <a:br>
              <a:rPr lang="nl-NL" dirty="0"/>
            </a:br>
            <a:r>
              <a:rPr lang="nl-NL" dirty="0"/>
              <a:t>Reflecteer op basis van je eigen beoordeling, de feedback die je hebt gekregen en het resultaat op je </a:t>
            </a:r>
            <a:r>
              <a:rPr lang="nl-NL" dirty="0" err="1"/>
              <a:t>communictatieve</a:t>
            </a:r>
            <a:r>
              <a:rPr lang="nl-NL" dirty="0"/>
              <a:t> vaardigheden. Je kunt hierbij gebruik maken van de </a:t>
            </a:r>
            <a:r>
              <a:rPr lang="nl-NL" b="1" dirty="0">
                <a:hlinkClick r:id="rId5"/>
              </a:rPr>
              <a:t>STARR-methode</a:t>
            </a:r>
            <a:r>
              <a:rPr lang="nl-NL" b="1" dirty="0"/>
              <a:t>. </a:t>
            </a:r>
            <a:r>
              <a:rPr lang="nl-NL" dirty="0"/>
              <a:t>  </a:t>
            </a:r>
            <a:br>
              <a:rPr lang="nl-NL" dirty="0"/>
            </a:br>
            <a:r>
              <a:rPr lang="nl-NL" dirty="0"/>
              <a:t>Op basis van je reflecties benoemd je twee leerdoelen, met de manier waarop je dit gaat aanpakken. Wat wil je kunnen in presenteren of gesprekken en hoe ga je hieraan werken? Maak je leerdoelen </a:t>
            </a:r>
            <a:r>
              <a:rPr lang="nl-NL" b="1" dirty="0">
                <a:hlinkClick r:id="rId6"/>
              </a:rPr>
              <a:t>SMART</a:t>
            </a:r>
            <a:r>
              <a:rPr lang="nl-NL" b="1" dirty="0"/>
              <a:t>. </a:t>
            </a:r>
            <a:endParaRPr lang="nl-NL" dirty="0"/>
          </a:p>
          <a:p>
            <a:br>
              <a:rPr lang="nl-NL" dirty="0"/>
            </a:br>
            <a:endParaRPr lang="nl-NL" dirty="0"/>
          </a:p>
          <a:p>
            <a:br>
              <a:rPr lang="nl-NL" dirty="0"/>
            </a:br>
            <a:endParaRPr lang="nl-NL" dirty="0"/>
          </a:p>
          <a:p>
            <a:br>
              <a:rPr lang="nl-NL" dirty="0"/>
            </a:br>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6</a:t>
            </a:fld>
            <a:endParaRPr lang="nl-NL"/>
          </a:p>
        </p:txBody>
      </p:sp>
    </p:spTree>
    <p:extLst>
      <p:ext uri="{BB962C8B-B14F-4D97-AF65-F5344CB8AC3E}">
        <p14:creationId xmlns:p14="http://schemas.microsoft.com/office/powerpoint/2010/main" val="3786956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851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t>Voorbereiding deze les: lees artikel ‘maak je punt’</a:t>
            </a:r>
          </a:p>
          <a:p>
            <a:endParaRPr lang="nl-NL" b="1" dirty="0"/>
          </a:p>
          <a:p>
            <a:r>
              <a:rPr lang="nl-NL" b="1" dirty="0"/>
              <a:t>Wat wordt bedoeld met weten, vinden, voelen en doen?</a:t>
            </a:r>
          </a:p>
          <a:p>
            <a:r>
              <a:rPr lang="nl-NL" dirty="0"/>
              <a:t>Eerste introductie op presenteren, volgende les gaan we er meer op in. </a:t>
            </a:r>
          </a:p>
          <a:p>
            <a:endParaRPr lang="nl-NL" dirty="0"/>
          </a:p>
          <a:p>
            <a:r>
              <a:rPr lang="nl-NL" dirty="0"/>
              <a:t>Meer informatie: artikel maak je punt op OO</a:t>
            </a:r>
          </a:p>
          <a:p>
            <a:endParaRPr lang="nl-NL" dirty="0"/>
          </a:p>
          <a:p>
            <a:r>
              <a:rPr lang="nl-NL" dirty="0"/>
              <a:t>‘Presenteren is dus, net als schrijven trouwens, een manier om iets voor elkaar te krijgen, om invloed uit te oefenen op je publiek. Die invloed kun je uitoefenen op vier verschillende gebieden: je kunt je publiek iets laten vinden (‘dit is een zeer belangrijk en waardevol onderzoek’), weten (‘de drie belangrijkste onderdelen van een tweetakt motor zijn…’), voelen (‘nu ben ik pas echt gerustgesteld’), of doen (‘ja’ zeggen tegen je offerte, je advies, je voorstel, je verzoek </a:t>
            </a:r>
            <a:r>
              <a:rPr lang="nl-NL" dirty="0" err="1"/>
              <a:t>etc</a:t>
            </a:r>
            <a:r>
              <a:rPr lang="nl-NL" dirty="0"/>
              <a:t>…). Elk van deze vier gebieden levert je een apart presentatiedoel op.’</a:t>
            </a:r>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9456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t>Doel: eerste aanzet tot voorbereiding eigen presentatie</a:t>
            </a:r>
            <a:endParaRPr lang="nl-NL" dirty="0"/>
          </a:p>
          <a:p>
            <a:r>
              <a:rPr lang="nl-NL" dirty="0"/>
              <a:t>Eerste in tweetallen bespreken, daarna plenair inzichten delen. </a:t>
            </a:r>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54</a:t>
            </a:fld>
            <a:endParaRPr lang="nl-NL"/>
          </a:p>
        </p:txBody>
      </p:sp>
    </p:spTree>
    <p:extLst>
      <p:ext uri="{BB962C8B-B14F-4D97-AF65-F5344CB8AC3E}">
        <p14:creationId xmlns:p14="http://schemas.microsoft.com/office/powerpoint/2010/main" val="41008582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457200" lvl="1" indent="0">
              <a:lnSpc>
                <a:spcPct val="90000"/>
              </a:lnSpc>
              <a:buNone/>
            </a:pPr>
            <a:r>
              <a:rPr lang="nl-NL" sz="1200" dirty="0"/>
              <a:t>Voorbereiding voor deze les:</a:t>
            </a:r>
          </a:p>
          <a:p>
            <a:pPr marL="457200" lvl="1" indent="0">
              <a:lnSpc>
                <a:spcPct val="90000"/>
              </a:lnSpc>
              <a:buNone/>
            </a:pPr>
            <a:r>
              <a:rPr lang="nl-NL" sz="1200" dirty="0"/>
              <a:t>Denk naar over waar jouw presentatie over gaat? </a:t>
            </a:r>
          </a:p>
          <a:p>
            <a:pPr marL="457200" lvl="1" indent="0">
              <a:lnSpc>
                <a:spcPct val="90000"/>
              </a:lnSpc>
              <a:buNone/>
            </a:pPr>
            <a:r>
              <a:rPr lang="nl-NL" sz="1200" dirty="0"/>
              <a:t>Heb je al een onderwerp? </a:t>
            </a:r>
          </a:p>
          <a:p>
            <a:pPr marL="457200" lvl="1" indent="0">
              <a:lnSpc>
                <a:spcPct val="90000"/>
              </a:lnSpc>
              <a:buNone/>
            </a:pPr>
            <a:r>
              <a:rPr lang="nl-NL" sz="1200" dirty="0"/>
              <a:t>Wat je niet weet, sla je over (zelf voorbereiden)</a:t>
            </a:r>
          </a:p>
          <a:p>
            <a:pPr marL="457200" lvl="1" indent="0">
              <a:lnSpc>
                <a:spcPct val="90000"/>
              </a:lnSpc>
              <a:buNone/>
            </a:pPr>
            <a:r>
              <a:rPr lang="nl-NL" sz="1200" dirty="0"/>
              <a:t>Na individuele oefening, delen in de groep. </a:t>
            </a:r>
          </a:p>
          <a:p>
            <a:pPr marL="457200" lvl="1" indent="0">
              <a:lnSpc>
                <a:spcPct val="90000"/>
              </a:lnSpc>
              <a:buNone/>
            </a:pPr>
            <a:endParaRPr lang="nl-NL" sz="1200" dirty="0"/>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55</a:t>
            </a:fld>
            <a:endParaRPr lang="nl-NL"/>
          </a:p>
        </p:txBody>
      </p:sp>
    </p:spTree>
    <p:extLst>
      <p:ext uri="{BB962C8B-B14F-4D97-AF65-F5344CB8AC3E}">
        <p14:creationId xmlns:p14="http://schemas.microsoft.com/office/powerpoint/2010/main" val="1976001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56</a:t>
            </a:fld>
            <a:endParaRPr lang="nl-NL"/>
          </a:p>
        </p:txBody>
      </p:sp>
    </p:spTree>
    <p:extLst>
      <p:ext uri="{BB962C8B-B14F-4D97-AF65-F5344CB8AC3E}">
        <p14:creationId xmlns:p14="http://schemas.microsoft.com/office/powerpoint/2010/main" val="17824490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hebben de structuur behandeld, je hebt de presentatie voorbereid. Nu is het tijd om je belangrijkste instrument in te zetten. Jijzelf!</a:t>
            </a:r>
          </a:p>
          <a:p>
            <a:r>
              <a:rPr lang="nl-NL" dirty="0"/>
              <a:t>In deze slide word uitgelegd wat het doel is van de 4 elementen die je kunt inzetten. </a:t>
            </a:r>
          </a:p>
          <a:p>
            <a:r>
              <a:rPr lang="nl-NL" dirty="0"/>
              <a:t>In de volgende slides gaan we dieper in op deze 4 cruciale elementen voor succes voor jouw als presentator. </a:t>
            </a:r>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57</a:t>
            </a:fld>
            <a:endParaRPr lang="nl-NL"/>
          </a:p>
        </p:txBody>
      </p:sp>
    </p:spTree>
    <p:extLst>
      <p:ext uri="{BB962C8B-B14F-4D97-AF65-F5344CB8AC3E}">
        <p14:creationId xmlns:p14="http://schemas.microsoft.com/office/powerpoint/2010/main" val="23449925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hebben de structuur behandeld, je hebt de presentatie voorbereid. Nu is het tijd om je belangrijkste instrument in te zetten. Jijzelf!</a:t>
            </a:r>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58</a:t>
            </a:fld>
            <a:endParaRPr lang="nl-NL"/>
          </a:p>
        </p:txBody>
      </p:sp>
    </p:spTree>
    <p:extLst>
      <p:ext uri="{BB962C8B-B14F-4D97-AF65-F5344CB8AC3E}">
        <p14:creationId xmlns:p14="http://schemas.microsoft.com/office/powerpoint/2010/main" val="18546784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hebben de structuur behandeld, je hebt de presentatie voorbereid. Nu is het tijd om je belangrijkste instrument in te zetten. Jijzelf!</a:t>
            </a:r>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59</a:t>
            </a:fld>
            <a:endParaRPr lang="nl-NL"/>
          </a:p>
        </p:txBody>
      </p:sp>
    </p:spTree>
    <p:extLst>
      <p:ext uri="{BB962C8B-B14F-4D97-AF65-F5344CB8AC3E}">
        <p14:creationId xmlns:p14="http://schemas.microsoft.com/office/powerpoint/2010/main" val="1720008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hebben de structuur behandeld, je hebt de presentatie voorbereid. Nu is het tijd om je belangrijkste instrument in te zetten. Jijzelf!</a:t>
            </a:r>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60</a:t>
            </a:fld>
            <a:endParaRPr lang="nl-NL"/>
          </a:p>
        </p:txBody>
      </p:sp>
    </p:spTree>
    <p:extLst>
      <p:ext uri="{BB962C8B-B14F-4D97-AF65-F5344CB8AC3E}">
        <p14:creationId xmlns:p14="http://schemas.microsoft.com/office/powerpoint/2010/main" val="34074432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hebben de structuur behandeld, je hebt de presentatie voorbereid. Nu is het tijd om je belangrijkste instrument in te zetten. Jijzelf!</a:t>
            </a:r>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61</a:t>
            </a:fld>
            <a:endParaRPr lang="nl-NL"/>
          </a:p>
        </p:txBody>
      </p:sp>
    </p:spTree>
    <p:extLst>
      <p:ext uri="{BB962C8B-B14F-4D97-AF65-F5344CB8AC3E}">
        <p14:creationId xmlns:p14="http://schemas.microsoft.com/office/powerpoint/2010/main" val="1961323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7</a:t>
            </a:fld>
            <a:endParaRPr lang="nl-NL"/>
          </a:p>
        </p:txBody>
      </p:sp>
    </p:spTree>
    <p:extLst>
      <p:ext uri="{BB962C8B-B14F-4D97-AF65-F5344CB8AC3E}">
        <p14:creationId xmlns:p14="http://schemas.microsoft.com/office/powerpoint/2010/main" val="628761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hebben de structuur behandeld, je hebt de presentatie voorbereid. Nu is het tijd om je belangrijkste instrument in te zetten. Jijzelf!</a:t>
            </a:r>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62</a:t>
            </a:fld>
            <a:endParaRPr lang="nl-NL"/>
          </a:p>
        </p:txBody>
      </p:sp>
    </p:spTree>
    <p:extLst>
      <p:ext uri="{BB962C8B-B14F-4D97-AF65-F5344CB8AC3E}">
        <p14:creationId xmlns:p14="http://schemas.microsoft.com/office/powerpoint/2010/main" val="3931657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63</a:t>
            </a:fld>
            <a:endParaRPr lang="nl-NL"/>
          </a:p>
        </p:txBody>
      </p:sp>
    </p:spTree>
    <p:extLst>
      <p:ext uri="{BB962C8B-B14F-4D97-AF65-F5344CB8AC3E}">
        <p14:creationId xmlns:p14="http://schemas.microsoft.com/office/powerpoint/2010/main" val="8327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97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effectLst/>
              </a:rPr>
              <a:t>OO: Wat zet je in je portfolio?</a:t>
            </a:r>
          </a:p>
          <a:p>
            <a:r>
              <a:rPr lang="nl-NL" b="1" dirty="0">
                <a:effectLst/>
              </a:rPr>
              <a:t>Opbouw portfolio</a:t>
            </a:r>
            <a:endParaRPr lang="nl-NL" dirty="0"/>
          </a:p>
          <a:p>
            <a:r>
              <a:rPr lang="nl-NL" dirty="0">
                <a:effectLst/>
              </a:rPr>
              <a:t>In principe ben je vrij in de manier waarop je je leeruitkomst overtuigend aantoont aan je lezerspubliek. Hieronder staan de onderdelen die je portfolio moet bevatten. Kijk eerst naar de </a:t>
            </a:r>
            <a:r>
              <a:rPr lang="nl-NL" b="1" dirty="0">
                <a:effectLst/>
                <a:hlinkClick r:id="rId3"/>
              </a:rPr>
              <a:t>beoordelingscriteria</a:t>
            </a:r>
            <a:r>
              <a:rPr lang="nl-NL" dirty="0">
                <a:effectLst/>
              </a:rPr>
              <a:t> waarop deze leeruitkomst wordt getoetst.  </a:t>
            </a:r>
            <a:endParaRPr lang="nl-NL" dirty="0"/>
          </a:p>
          <a:p>
            <a:br>
              <a:rPr lang="nl-NL" dirty="0"/>
            </a:br>
            <a:r>
              <a:rPr lang="nl-NL" b="1" dirty="0">
                <a:effectLst/>
              </a:rPr>
              <a:t>Gesprekken</a:t>
            </a:r>
            <a:endParaRPr lang="nl-NL" dirty="0"/>
          </a:p>
          <a:p>
            <a:r>
              <a:rPr lang="nl-NL" dirty="0">
                <a:effectLst/>
              </a:rPr>
              <a:t>Voer twee gesprekken die </a:t>
            </a:r>
            <a:r>
              <a:rPr lang="nl-NL" b="1" dirty="0">
                <a:effectLst/>
              </a:rPr>
              <a:t>jij</a:t>
            </a:r>
            <a:r>
              <a:rPr lang="nl-NL" dirty="0">
                <a:effectLst/>
              </a:rPr>
              <a:t> hebt voorbereid en waarin jij de regie hebt: een tweegesprek en een groepsgesprek. Denk hierbij aan gesprek met een client, leidinggevende, leverancier of collega en aan een vergadering. Zorg dat je in ieder geval op een gesprek feedback krijgt zodat je bewijzen kunt laten zien.</a:t>
            </a:r>
            <a:br>
              <a:rPr lang="nl-NL" dirty="0">
                <a:effectLst/>
              </a:rPr>
            </a:br>
            <a:br>
              <a:rPr lang="nl-NL" dirty="0">
                <a:effectLst/>
              </a:rPr>
            </a:br>
            <a:r>
              <a:rPr lang="nl-NL" u="sng" dirty="0">
                <a:effectLst/>
              </a:rPr>
              <a:t>Voorbereiding</a:t>
            </a:r>
            <a:br>
              <a:rPr lang="nl-NL" dirty="0">
                <a:effectLst/>
              </a:rPr>
            </a:br>
            <a:r>
              <a:rPr lang="nl-NL" dirty="0">
                <a:effectLst/>
              </a:rPr>
              <a:t>Zorg voor een planmatige voorbereiding van je gesprek met behulp van het </a:t>
            </a:r>
            <a:r>
              <a:rPr lang="nl-NL" dirty="0">
                <a:effectLst/>
                <a:hlinkClick r:id="rId4"/>
              </a:rPr>
              <a:t>DROP model</a:t>
            </a:r>
            <a:r>
              <a:rPr lang="nl-NL" dirty="0">
                <a:effectLst/>
              </a:rPr>
              <a:t>. Voer een stakeholdersanalyse uit van de betrokken partijen, waarbij je zelf ook één van de partijen bent en besteed aandacht aan de verschillende achtergronden en belangen van de partijen. Geef in je voorbereiding ook aan </a:t>
            </a:r>
            <a:r>
              <a:rPr lang="nl-NL" b="1" dirty="0">
                <a:effectLst/>
                <a:highlight>
                  <a:srgbClr val="FFFF00"/>
                </a:highlight>
              </a:rPr>
              <a:t>hoe je deze analyse hebt ingezet om doelgericht te handelen</a:t>
            </a:r>
            <a:r>
              <a:rPr lang="nl-NL" dirty="0">
                <a:effectLst/>
                <a:highlight>
                  <a:srgbClr val="FFFF00"/>
                </a:highlight>
              </a:rPr>
              <a:t>. </a:t>
            </a:r>
            <a:endParaRPr lang="nl-NL" dirty="0">
              <a:highlight>
                <a:srgbClr val="FFFF00"/>
              </a:highlight>
            </a:endParaRPr>
          </a:p>
          <a:p>
            <a:r>
              <a:rPr lang="nl-NL" dirty="0">
                <a:effectLst/>
              </a:rPr>
              <a:t>Bepaal in hooflijnen de structuur van het gesprek, en gebruik hiervoor de theorie. In het groepsgesprek bepaal jij de agenda en wie de formele rollen als voorzitter, notulist e.d. op zich nemen. Plan ook de bewijslast. Vraag een aantal deelnemers om jou te observeren en feedback te geven op je gespreksvaardigheden. Hierbij kun je gebruik maken van het </a:t>
            </a:r>
            <a:r>
              <a:rPr lang="nl-NL" b="1" dirty="0">
                <a:effectLst/>
                <a:hlinkClick r:id="rId5"/>
              </a:rPr>
              <a:t>Observatieformulier Gesprekstechnieken</a:t>
            </a:r>
            <a:endParaRPr lang="nl-NL" dirty="0"/>
          </a:p>
          <a:p>
            <a:r>
              <a:rPr lang="nl-NL" u="sng" dirty="0">
                <a:effectLst/>
              </a:rPr>
              <a:t>Bewijslast</a:t>
            </a:r>
            <a:br>
              <a:rPr lang="nl-NL" dirty="0">
                <a:effectLst/>
              </a:rPr>
            </a:br>
            <a:r>
              <a:rPr lang="nl-NL" dirty="0">
                <a:effectLst/>
              </a:rPr>
              <a:t>Indien je toestemming hebt van de ander(en), neem het gesprek dan op om uit te kunnen werken. dat is overtuigend bewijsmateriaal en levert je veel inzicht op. Ga na hoe het gesprek verliep, luister het terug en werk je bevindingen uit door vergelijking met de theorie. Let hierbij op onderstaande punten. Geef aan waaruit blijkt dat jij vaardig bent in de mondelinge communicatie. </a:t>
            </a:r>
            <a:endParaRPr lang="nl-NL" dirty="0"/>
          </a:p>
          <a:p>
            <a:pPr>
              <a:buFont typeface="Arial" panose="020B0604020202020204" pitchFamily="34" charset="0"/>
              <a:buChar char="•"/>
            </a:pPr>
            <a:r>
              <a:rPr lang="nl-NL" dirty="0">
                <a:effectLst/>
              </a:rPr>
              <a:t>Hoe verliep de structuur?</a:t>
            </a:r>
            <a:endParaRPr lang="nl-NL" dirty="0"/>
          </a:p>
          <a:p>
            <a:pPr marL="742950" lvl="1" indent="-285750">
              <a:buFont typeface="Arial" panose="020B0604020202020204" pitchFamily="34" charset="0"/>
              <a:buChar char="•"/>
            </a:pPr>
            <a:r>
              <a:rPr lang="nl-NL" dirty="0">
                <a:effectLst/>
              </a:rPr>
              <a:t>was die overeenkomstig met je geplande structuur? </a:t>
            </a:r>
            <a:endParaRPr lang="nl-NL" dirty="0"/>
          </a:p>
          <a:p>
            <a:pPr marL="742950" lvl="1" indent="-285750">
              <a:buFont typeface="Arial" panose="020B0604020202020204" pitchFamily="34" charset="0"/>
              <a:buChar char="•"/>
            </a:pPr>
            <a:r>
              <a:rPr lang="nl-NL" dirty="0">
                <a:effectLst/>
              </a:rPr>
              <a:t>Was de structuur efficiënt en functioneel?</a:t>
            </a:r>
            <a:endParaRPr lang="nl-NL" dirty="0"/>
          </a:p>
          <a:p>
            <a:pPr marL="742950" lvl="1" indent="-285750">
              <a:buFont typeface="Arial" panose="020B0604020202020204" pitchFamily="34" charset="0"/>
              <a:buChar char="•"/>
            </a:pPr>
            <a:r>
              <a:rPr lang="nl-NL" dirty="0">
                <a:effectLst/>
              </a:rPr>
              <a:t>Wat deed jij om de structuur vast te houden? </a:t>
            </a:r>
            <a:endParaRPr lang="nl-NL" dirty="0"/>
          </a:p>
          <a:p>
            <a:pPr>
              <a:buFont typeface="Arial" panose="020B0604020202020204" pitchFamily="34" charset="0"/>
              <a:buChar char="•"/>
            </a:pPr>
            <a:r>
              <a:rPr lang="nl-NL" dirty="0">
                <a:effectLst/>
              </a:rPr>
              <a:t>Welke interventies heb je in het gesprek gepleegd?</a:t>
            </a:r>
            <a:endParaRPr lang="nl-NL" dirty="0"/>
          </a:p>
          <a:p>
            <a:pPr marL="742950" lvl="1" indent="-285750">
              <a:buFont typeface="Arial" panose="020B0604020202020204" pitchFamily="34" charset="0"/>
              <a:buChar char="•"/>
            </a:pPr>
            <a:r>
              <a:rPr lang="nl-NL" dirty="0">
                <a:effectLst/>
              </a:rPr>
              <a:t>Met welk doel? </a:t>
            </a:r>
            <a:endParaRPr lang="nl-NL" dirty="0"/>
          </a:p>
          <a:p>
            <a:pPr marL="742950" lvl="1" indent="-285750">
              <a:buFont typeface="Arial" panose="020B0604020202020204" pitchFamily="34" charset="0"/>
              <a:buChar char="•"/>
            </a:pPr>
            <a:r>
              <a:rPr lang="nl-NL" dirty="0">
                <a:effectLst/>
              </a:rPr>
              <a:t>Heeft dit gewerkt? </a:t>
            </a:r>
            <a:endParaRPr lang="nl-NL" dirty="0"/>
          </a:p>
          <a:p>
            <a:pPr>
              <a:buFont typeface="Arial" panose="020B0604020202020204" pitchFamily="34" charset="0"/>
              <a:buChar char="•"/>
            </a:pPr>
            <a:r>
              <a:rPr lang="nl-NL" dirty="0">
                <a:effectLst/>
              </a:rPr>
              <a:t>Welke argumenten werden door jouw en je opponent gegeven? </a:t>
            </a:r>
            <a:endParaRPr lang="nl-NL" dirty="0"/>
          </a:p>
          <a:p>
            <a:pPr>
              <a:buFont typeface="Arial" panose="020B0604020202020204" pitchFamily="34" charset="0"/>
              <a:buChar char="•"/>
            </a:pPr>
            <a:r>
              <a:rPr lang="nl-NL" dirty="0">
                <a:effectLst/>
              </a:rPr>
              <a:t>Herken je de feedback die is gegeven?. </a:t>
            </a:r>
            <a:endParaRPr lang="nl-NL" dirty="0"/>
          </a:p>
          <a:p>
            <a:r>
              <a:rPr lang="nl-NL" u="sng" dirty="0">
                <a:effectLst/>
              </a:rPr>
              <a:t>Reflectie op (de voorbereiding van) je gesprekken</a:t>
            </a:r>
            <a:br>
              <a:rPr lang="nl-NL" dirty="0"/>
            </a:br>
            <a:r>
              <a:rPr lang="nl-NL" dirty="0"/>
              <a:t>Reflecteer op basis van je eigen beoordeling, de feedback die je hebt gekregen en het resultaat op je </a:t>
            </a:r>
            <a:r>
              <a:rPr lang="nl-NL" dirty="0" err="1"/>
              <a:t>communictatieve</a:t>
            </a:r>
            <a:r>
              <a:rPr lang="nl-NL" dirty="0"/>
              <a:t> vaardigheden. Je kunt hierbij gebruik maken van de </a:t>
            </a:r>
            <a:r>
              <a:rPr lang="nl-NL" b="1" dirty="0">
                <a:hlinkClick r:id="rId6"/>
              </a:rPr>
              <a:t>STARR-methode</a:t>
            </a:r>
            <a:r>
              <a:rPr lang="nl-NL" b="1" dirty="0"/>
              <a:t>. </a:t>
            </a:r>
            <a:r>
              <a:rPr lang="nl-NL" dirty="0"/>
              <a:t>  </a:t>
            </a:r>
            <a:br>
              <a:rPr lang="nl-NL" dirty="0"/>
            </a:br>
            <a:r>
              <a:rPr lang="nl-NL" dirty="0"/>
              <a:t>Op basis van je reflecties benoemd je twee leerdoelen, met de manier waarop je dit gaat aanpakken. Wat wil je kunnen in presenteren of gesprekken en hoe ga je hieraan werken? Maak je leerdoelen </a:t>
            </a:r>
            <a:r>
              <a:rPr lang="nl-NL" b="1" dirty="0">
                <a:hlinkClick r:id="rId7"/>
              </a:rPr>
              <a:t>SMART</a:t>
            </a:r>
            <a:r>
              <a:rPr lang="nl-NL" b="1" dirty="0"/>
              <a:t>. </a:t>
            </a:r>
            <a:endParaRPr lang="nl-NL" dirty="0"/>
          </a:p>
          <a:p>
            <a:br>
              <a:rPr lang="nl-NL" dirty="0"/>
            </a:br>
            <a:endParaRPr lang="nl-NL" dirty="0"/>
          </a:p>
          <a:p>
            <a:br>
              <a:rPr lang="nl-NL" dirty="0"/>
            </a:br>
            <a:endParaRPr lang="nl-NL" dirty="0"/>
          </a:p>
          <a:p>
            <a:br>
              <a:rPr lang="nl-NL" dirty="0"/>
            </a:br>
            <a:endParaRPr lang="nl-NL" dirty="0"/>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684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Hebben studenten de LUK goed begrepen? </a:t>
            </a:r>
          </a:p>
          <a:p>
            <a:r>
              <a:rPr lang="nl-NL" dirty="0"/>
              <a:t>Wat is nog onduidelijk?</a:t>
            </a:r>
          </a:p>
        </p:txBody>
      </p:sp>
      <p:sp>
        <p:nvSpPr>
          <p:cNvPr id="4" name="Tijdelijke aanduiding voor dianummer 3"/>
          <p:cNvSpPr>
            <a:spLocks noGrp="1"/>
          </p:cNvSpPr>
          <p:nvPr>
            <p:ph type="sldNum" sz="quarter" idx="5"/>
          </p:nvPr>
        </p:nvSpPr>
        <p:spPr/>
        <p:txBody>
          <a:bodyPr/>
          <a:lstStyle/>
          <a:p>
            <a:fld id="{5EB975E7-4466-4875-9780-79F85FC725BE}" type="slidenum">
              <a:rPr lang="nl-NL" smtClean="0"/>
              <a:t>10</a:t>
            </a:fld>
            <a:endParaRPr lang="nl-NL"/>
          </a:p>
        </p:txBody>
      </p:sp>
    </p:spTree>
    <p:extLst>
      <p:ext uri="{BB962C8B-B14F-4D97-AF65-F5344CB8AC3E}">
        <p14:creationId xmlns:p14="http://schemas.microsoft.com/office/powerpoint/2010/main" val="21409042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9" name="Tijdelijke aanduiding voor tekst 28">
            <a:extLst>
              <a:ext uri="{FF2B5EF4-FFF2-40B4-BE49-F238E27FC236}">
                <a16:creationId xmlns:a16="http://schemas.microsoft.com/office/drawing/2014/main" id="{FDED8E11-341A-45D2-85B1-F7C4DB53232E}"/>
              </a:ext>
            </a:extLst>
          </p:cNvPr>
          <p:cNvSpPr>
            <a:spLocks noGrp="1"/>
          </p:cNvSpPr>
          <p:nvPr>
            <p:ph type="body" sz="quarter" idx="11" hasCustomPrompt="1"/>
          </p:nvPr>
        </p:nvSpPr>
        <p:spPr>
          <a:xfrm>
            <a:off x="893235" y="5095875"/>
            <a:ext cx="8397864" cy="1009650"/>
          </a:xfrm>
        </p:spPr>
        <p:txBody>
          <a:bodyPr>
            <a:normAutofit/>
          </a:bodyPr>
          <a:lstStyle>
            <a:lvl1pPr marL="0" indent="0">
              <a:buNone/>
              <a:defRPr lang="en-GB" sz="2475" b="0" i="0" u="none" strike="noStrike" cap="all" spc="0" baseline="0" dirty="0">
                <a:ln>
                  <a:noFill/>
                </a:ln>
                <a:solidFill>
                  <a:srgbClr val="000000"/>
                </a:solidFill>
                <a:uFillTx/>
                <a:latin typeface="Avenir Next Condensed Medium" panose="020B0606020202020204" pitchFamily="34" charset="0"/>
                <a:ea typeface="Avenir Next Condensed Medium" panose="020B0606020202020204" pitchFamily="34" charset="0"/>
                <a:cs typeface="Avenir Next Condensed Medium" panose="020B0606020202020204" pitchFamily="34" charset="0"/>
                <a:sym typeface="Avenir Next Condensed Medium"/>
              </a:defRPr>
            </a:lvl1pPr>
          </a:lstStyle>
          <a:p>
            <a:pPr lvl="0"/>
            <a:r>
              <a:rPr lang="nl-NL" dirty="0"/>
              <a:t>VOORBEELD VAN EEN ONDERTITEL</a:t>
            </a:r>
            <a:endParaRPr lang="en-GB" dirty="0"/>
          </a:p>
        </p:txBody>
      </p:sp>
      <p:sp>
        <p:nvSpPr>
          <p:cNvPr id="34" name="Tijdelijke aanduiding voor tekst 33">
            <a:extLst>
              <a:ext uri="{FF2B5EF4-FFF2-40B4-BE49-F238E27FC236}">
                <a16:creationId xmlns:a16="http://schemas.microsoft.com/office/drawing/2014/main" id="{D9C3A310-643B-4139-9F62-77D06674713C}"/>
              </a:ext>
            </a:extLst>
          </p:cNvPr>
          <p:cNvSpPr>
            <a:spLocks noGrp="1"/>
          </p:cNvSpPr>
          <p:nvPr>
            <p:ph type="body" sz="quarter" idx="12" hasCustomPrompt="1"/>
          </p:nvPr>
        </p:nvSpPr>
        <p:spPr>
          <a:xfrm>
            <a:off x="893233" y="1196300"/>
            <a:ext cx="10458803" cy="588915"/>
          </a:xfrm>
        </p:spPr>
        <p:txBody>
          <a:bodyPr anchor="b">
            <a:noAutofit/>
          </a:bodyPr>
          <a:lstStyle>
            <a:lvl1pPr marL="0" indent="0">
              <a:buNone/>
              <a:defRPr lang="nl-NL" sz="1846" b="0" kern="1200" cap="all" baseline="0" dirty="0" smtClean="0">
                <a:solidFill>
                  <a:schemeClr val="tx2"/>
                </a:solidFill>
                <a:latin typeface="Avenir Next Condensed Medium" panose="020B0606020202020204" pitchFamily="34" charset="0"/>
                <a:ea typeface="Avenir Next Condensed Medium" panose="020B0606020202020204" pitchFamily="34" charset="0"/>
                <a:cs typeface="Avenir Next Condensed Medium" panose="020B0606020202020204" pitchFamily="34" charset="0"/>
                <a:sym typeface="Avenir Next Condensed Demi Bold"/>
              </a:defRPr>
            </a:lvl1pPr>
          </a:lstStyle>
          <a:p>
            <a:pPr lvl="0"/>
            <a:r>
              <a:rPr lang="nl-NL" dirty="0"/>
              <a:t>NAAM OPLEIDING/ACADEMIE</a:t>
            </a:r>
          </a:p>
        </p:txBody>
      </p:sp>
      <p:sp>
        <p:nvSpPr>
          <p:cNvPr id="3" name="Tijdelijke aanduiding voor tekst 2">
            <a:extLst>
              <a:ext uri="{FF2B5EF4-FFF2-40B4-BE49-F238E27FC236}">
                <a16:creationId xmlns:a16="http://schemas.microsoft.com/office/drawing/2014/main" id="{D3983EC9-36B1-B744-A87D-1AA0BEB38BFB}"/>
              </a:ext>
            </a:extLst>
          </p:cNvPr>
          <p:cNvSpPr>
            <a:spLocks noGrp="1"/>
          </p:cNvSpPr>
          <p:nvPr>
            <p:ph type="body" sz="quarter" idx="13" hasCustomPrompt="1"/>
          </p:nvPr>
        </p:nvSpPr>
        <p:spPr>
          <a:xfrm>
            <a:off x="893234" y="2214000"/>
            <a:ext cx="10452100" cy="2808000"/>
          </a:xfrm>
        </p:spPr>
        <p:txBody>
          <a:bodyPr>
            <a:normAutofit/>
          </a:bodyPr>
          <a:lstStyle>
            <a:lvl1pPr marL="0" indent="0">
              <a:lnSpc>
                <a:spcPct val="80000"/>
              </a:lnSpc>
              <a:buNone/>
              <a:defRPr sz="6750" b="1" cap="all" baseline="0">
                <a:latin typeface="Avenir Next Condensed Medium" panose="020B0606020202020204" pitchFamily="34" charset="0"/>
              </a:defRPr>
            </a:lvl1pPr>
          </a:lstStyle>
          <a:p>
            <a:r>
              <a:rPr lang="nl-NL" dirty="0"/>
              <a:t>Titel van de presentatie</a:t>
            </a:r>
          </a:p>
        </p:txBody>
      </p:sp>
      <p:sp>
        <p:nvSpPr>
          <p:cNvPr id="7" name="Rechthoek 6">
            <a:extLst>
              <a:ext uri="{FF2B5EF4-FFF2-40B4-BE49-F238E27FC236}">
                <a16:creationId xmlns:a16="http://schemas.microsoft.com/office/drawing/2014/main" id="{401D1CB6-6B35-4216-835D-4B6D7DC10AA2}"/>
              </a:ext>
            </a:extLst>
          </p:cNvPr>
          <p:cNvSpPr/>
          <p:nvPr userDrawn="1"/>
        </p:nvSpPr>
        <p:spPr>
          <a:xfrm>
            <a:off x="9227489" y="5111778"/>
            <a:ext cx="2119048" cy="17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8570D387-A9DA-4389-8749-9601C83AD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90589" y="5111779"/>
            <a:ext cx="2387821" cy="1836000"/>
          </a:xfrm>
          <a:prstGeom prst="rect">
            <a:avLst/>
          </a:prstGeom>
        </p:spPr>
      </p:pic>
    </p:spTree>
    <p:extLst>
      <p:ext uri="{BB962C8B-B14F-4D97-AF65-F5344CB8AC3E}">
        <p14:creationId xmlns:p14="http://schemas.microsoft.com/office/powerpoint/2010/main" val="358500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Tekst_">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13B7015-BB4D-A84E-84E4-520C33B85DF3}"/>
              </a:ext>
            </a:extLst>
          </p:cNvPr>
          <p:cNvSpPr>
            <a:spLocks noGrp="1"/>
          </p:cNvSpPr>
          <p:nvPr>
            <p:ph type="title" hasCustomPrompt="1"/>
          </p:nvPr>
        </p:nvSpPr>
        <p:spPr/>
        <p:txBody>
          <a:bodyPr anchor="b">
            <a:normAutofit/>
          </a:bodyPr>
          <a:lstStyle>
            <a:lvl1pPr>
              <a:defRPr sz="3200">
                <a:solidFill>
                  <a:schemeClr val="tx2"/>
                </a:solidFill>
              </a:defRPr>
            </a:lvl1pPr>
          </a:lstStyle>
          <a:p>
            <a:r>
              <a:rPr lang="nl-NL" dirty="0"/>
              <a:t>ONDERWERP / titel</a:t>
            </a:r>
          </a:p>
        </p:txBody>
      </p:sp>
      <p:sp>
        <p:nvSpPr>
          <p:cNvPr id="6" name="Tijdelijke aanduiding voor tekst 2"/>
          <p:cNvSpPr>
            <a:spLocks noGrp="1"/>
          </p:cNvSpPr>
          <p:nvPr>
            <p:ph type="body" sz="quarter" idx="11"/>
          </p:nvPr>
        </p:nvSpPr>
        <p:spPr>
          <a:xfrm>
            <a:off x="838200" y="1925638"/>
            <a:ext cx="10515600" cy="4248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dianummer 1">
            <a:extLst>
              <a:ext uri="{FF2B5EF4-FFF2-40B4-BE49-F238E27FC236}">
                <a16:creationId xmlns:a16="http://schemas.microsoft.com/office/drawing/2014/main" id="{1B98C57B-182B-4B1A-8517-6B7CDA9A9E1B}"/>
              </a:ext>
            </a:extLst>
          </p:cNvPr>
          <p:cNvSpPr>
            <a:spLocks noGrp="1"/>
          </p:cNvSpPr>
          <p:nvPr>
            <p:ph type="sldNum" sz="quarter" idx="12"/>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263155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24158585-8C9B-2444-8413-2968F1CB97F5}"/>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dirty="0"/>
              <a:t>ONDERWERP / titel</a:t>
            </a:r>
          </a:p>
        </p:txBody>
      </p:sp>
      <p:sp>
        <p:nvSpPr>
          <p:cNvPr id="7" name="Tijdelijke aanduiding voor tekst 2"/>
          <p:cNvSpPr>
            <a:spLocks noGrp="1"/>
          </p:cNvSpPr>
          <p:nvPr>
            <p:ph type="body" sz="quarter" idx="11"/>
          </p:nvPr>
        </p:nvSpPr>
        <p:spPr>
          <a:xfrm>
            <a:off x="838200" y="1925638"/>
            <a:ext cx="5257800" cy="4248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jdelijke aanduiding voor dianummer 1">
            <a:extLst>
              <a:ext uri="{FF2B5EF4-FFF2-40B4-BE49-F238E27FC236}">
                <a16:creationId xmlns:a16="http://schemas.microsoft.com/office/drawing/2014/main" id="{1D7D2143-8A99-4F87-AD10-03EFEAABE85B}"/>
              </a:ext>
            </a:extLst>
          </p:cNvPr>
          <p:cNvSpPr>
            <a:spLocks noGrp="1"/>
          </p:cNvSpPr>
          <p:nvPr>
            <p:ph type="sldNum" sz="quarter" idx="12"/>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467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Tekst en Afbeelding">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260C8E6A-14DF-4CBC-B795-FDA284EC4712}"/>
              </a:ext>
            </a:extLst>
          </p:cNvPr>
          <p:cNvSpPr>
            <a:spLocks noGrp="1"/>
          </p:cNvSpPr>
          <p:nvPr>
            <p:ph type="pic" sz="quarter" idx="11"/>
          </p:nvPr>
        </p:nvSpPr>
        <p:spPr>
          <a:xfrm>
            <a:off x="6553203" y="1917701"/>
            <a:ext cx="4800600" cy="4248000"/>
          </a:xfrm>
        </p:spPr>
        <p:txBody>
          <a:bodyPr>
            <a:normAutofit/>
          </a:bodyPr>
          <a:lstStyle>
            <a:lvl1pPr marL="0" indent="0">
              <a:buNone/>
              <a:defRPr sz="1275">
                <a:latin typeface="Arial" panose="020B0604020202020204" pitchFamily="34" charset="0"/>
                <a:cs typeface="Arial" panose="020B0604020202020204" pitchFamily="34" charset="0"/>
              </a:defRPr>
            </a:lvl1pPr>
          </a:lstStyle>
          <a:p>
            <a:r>
              <a:rPr lang="nl-NL"/>
              <a:t>Klik op het pictogram als u een afbeelding wilt toevoegen</a:t>
            </a:r>
            <a:endParaRPr lang="en-GB" dirty="0"/>
          </a:p>
        </p:txBody>
      </p:sp>
      <p:sp>
        <p:nvSpPr>
          <p:cNvPr id="7" name="Titel 6">
            <a:extLst>
              <a:ext uri="{FF2B5EF4-FFF2-40B4-BE49-F238E27FC236}">
                <a16:creationId xmlns:a16="http://schemas.microsoft.com/office/drawing/2014/main" id="{70688633-6D41-064D-B005-BBA9338D0D94}"/>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dirty="0"/>
              <a:t>ONDERWERP / titel</a:t>
            </a:r>
          </a:p>
        </p:txBody>
      </p:sp>
      <p:sp>
        <p:nvSpPr>
          <p:cNvPr id="8" name="Tijdelijke aanduiding voor tekst 2"/>
          <p:cNvSpPr>
            <a:spLocks noGrp="1"/>
          </p:cNvSpPr>
          <p:nvPr>
            <p:ph type="body" sz="quarter" idx="12"/>
          </p:nvPr>
        </p:nvSpPr>
        <p:spPr>
          <a:xfrm>
            <a:off x="838200" y="1926000"/>
            <a:ext cx="5257800" cy="4248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jdelijke aanduiding voor dianummer 1">
            <a:extLst>
              <a:ext uri="{FF2B5EF4-FFF2-40B4-BE49-F238E27FC236}">
                <a16:creationId xmlns:a16="http://schemas.microsoft.com/office/drawing/2014/main" id="{02897271-9D30-452B-AAF1-F0E2E5634182}"/>
              </a:ext>
            </a:extLst>
          </p:cNvPr>
          <p:cNvSpPr>
            <a:spLocks noGrp="1"/>
          </p:cNvSpPr>
          <p:nvPr>
            <p:ph type="sldNum" sz="quarter" idx="13"/>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335136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bbele Titel en Tekst">
    <p:spTree>
      <p:nvGrpSpPr>
        <p:cNvPr id="1" name=""/>
        <p:cNvGrpSpPr/>
        <p:nvPr/>
      </p:nvGrpSpPr>
      <p:grpSpPr>
        <a:xfrm>
          <a:off x="0" y="0"/>
          <a:ext cx="0" cy="0"/>
          <a:chOff x="0" y="0"/>
          <a:chExt cx="0" cy="0"/>
        </a:xfrm>
      </p:grpSpPr>
      <p:sp>
        <p:nvSpPr>
          <p:cNvPr id="9" name="Tijdelijke aanduiding voor tekst 4">
            <a:extLst>
              <a:ext uri="{FF2B5EF4-FFF2-40B4-BE49-F238E27FC236}">
                <a16:creationId xmlns:a16="http://schemas.microsoft.com/office/drawing/2014/main" id="{4B8653B3-70AE-4E3E-9A4D-3EAF4B4F4A9E}"/>
              </a:ext>
            </a:extLst>
          </p:cNvPr>
          <p:cNvSpPr>
            <a:spLocks noGrp="1"/>
          </p:cNvSpPr>
          <p:nvPr>
            <p:ph type="body" sz="quarter" idx="15" hasCustomPrompt="1"/>
          </p:nvPr>
        </p:nvSpPr>
        <p:spPr>
          <a:xfrm>
            <a:off x="6553200" y="1778435"/>
            <a:ext cx="4800600" cy="413103"/>
          </a:xfrm>
        </p:spPr>
        <p:txBody>
          <a:bodyPr anchor="ctr">
            <a:noAutofit/>
          </a:bodyPr>
          <a:lstStyle>
            <a:lvl1pPr marL="0" indent="0">
              <a:buNone/>
              <a:defRPr sz="2000" b="1" baseline="0"/>
            </a:lvl1pPr>
          </a:lstStyle>
          <a:p>
            <a:pPr lvl="0"/>
            <a:r>
              <a:rPr lang="nl-NL" dirty="0"/>
              <a:t>Klik voor </a:t>
            </a:r>
            <a:r>
              <a:rPr lang="nl-NL" dirty="0" err="1"/>
              <a:t>subkop</a:t>
            </a:r>
            <a:endParaRPr lang="en-GB" dirty="0"/>
          </a:p>
        </p:txBody>
      </p:sp>
      <p:sp>
        <p:nvSpPr>
          <p:cNvPr id="10" name="Tijdelijke aanduiding voor tekst 4">
            <a:extLst>
              <a:ext uri="{FF2B5EF4-FFF2-40B4-BE49-F238E27FC236}">
                <a16:creationId xmlns:a16="http://schemas.microsoft.com/office/drawing/2014/main" id="{60C7571E-BBB1-4DDF-9329-A0C028CAE8FB}"/>
              </a:ext>
            </a:extLst>
          </p:cNvPr>
          <p:cNvSpPr>
            <a:spLocks noGrp="1"/>
          </p:cNvSpPr>
          <p:nvPr>
            <p:ph type="body" sz="quarter" idx="16" hasCustomPrompt="1"/>
          </p:nvPr>
        </p:nvSpPr>
        <p:spPr>
          <a:xfrm>
            <a:off x="838200" y="1778435"/>
            <a:ext cx="4800600" cy="413103"/>
          </a:xfrm>
        </p:spPr>
        <p:txBody>
          <a:bodyPr anchor="ctr">
            <a:noAutofit/>
          </a:bodyPr>
          <a:lstStyle>
            <a:lvl1pPr marL="0" indent="0">
              <a:buNone/>
              <a:defRPr sz="2000" b="1"/>
            </a:lvl1pPr>
          </a:lstStyle>
          <a:p>
            <a:pPr lvl="0"/>
            <a:r>
              <a:rPr lang="nl-NL" dirty="0"/>
              <a:t>Klik voor </a:t>
            </a:r>
            <a:r>
              <a:rPr lang="nl-NL" dirty="0" err="1"/>
              <a:t>subkop</a:t>
            </a:r>
            <a:endParaRPr lang="en-GB" dirty="0"/>
          </a:p>
        </p:txBody>
      </p:sp>
      <p:sp>
        <p:nvSpPr>
          <p:cNvPr id="8" name="Titel 6">
            <a:extLst>
              <a:ext uri="{FF2B5EF4-FFF2-40B4-BE49-F238E27FC236}">
                <a16:creationId xmlns:a16="http://schemas.microsoft.com/office/drawing/2014/main" id="{AB6897B6-1B30-8840-AEF5-653E3015C372}"/>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dirty="0"/>
              <a:t>ONDERWERP / titel</a:t>
            </a:r>
          </a:p>
        </p:txBody>
      </p:sp>
      <p:sp>
        <p:nvSpPr>
          <p:cNvPr id="3" name="Tijdelijke aanduiding voor tekst 2"/>
          <p:cNvSpPr>
            <a:spLocks noGrp="1"/>
          </p:cNvSpPr>
          <p:nvPr>
            <p:ph type="body" sz="quarter" idx="18"/>
          </p:nvPr>
        </p:nvSpPr>
        <p:spPr>
          <a:xfrm>
            <a:off x="838200" y="2286000"/>
            <a:ext cx="4800600" cy="39052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2" name="Tijdelijke aanduiding voor tekst 4"/>
          <p:cNvSpPr>
            <a:spLocks noGrp="1"/>
          </p:cNvSpPr>
          <p:nvPr>
            <p:ph type="body" sz="quarter" idx="19"/>
          </p:nvPr>
        </p:nvSpPr>
        <p:spPr>
          <a:xfrm>
            <a:off x="6553200" y="2286000"/>
            <a:ext cx="4800600" cy="39052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jdelijke aanduiding voor dianummer 1">
            <a:extLst>
              <a:ext uri="{FF2B5EF4-FFF2-40B4-BE49-F238E27FC236}">
                <a16:creationId xmlns:a16="http://schemas.microsoft.com/office/drawing/2014/main" id="{25BC47CD-32CA-4434-A931-60298C186A0B}"/>
              </a:ext>
            </a:extLst>
          </p:cNvPr>
          <p:cNvSpPr>
            <a:spLocks noGrp="1"/>
          </p:cNvSpPr>
          <p:nvPr>
            <p:ph type="sldNum" sz="quarter" idx="20"/>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28130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13" name="Rechthoek">
            <a:extLst>
              <a:ext uri="{FF2B5EF4-FFF2-40B4-BE49-F238E27FC236}">
                <a16:creationId xmlns:a16="http://schemas.microsoft.com/office/drawing/2014/main" id="{2F35E840-7D0C-489A-B88C-9B5B6A358F43}"/>
              </a:ext>
            </a:extLst>
          </p:cNvPr>
          <p:cNvSpPr/>
          <p:nvPr/>
        </p:nvSpPr>
        <p:spPr>
          <a:xfrm>
            <a:off x="3149600" y="733425"/>
            <a:ext cx="5892800" cy="5391150"/>
          </a:xfrm>
          <a:prstGeom prst="rect">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20" name="Tijdelijke aanduiding voor tekst 19">
            <a:extLst>
              <a:ext uri="{FF2B5EF4-FFF2-40B4-BE49-F238E27FC236}">
                <a16:creationId xmlns:a16="http://schemas.microsoft.com/office/drawing/2014/main" id="{7E150451-5081-475D-A7BF-2CE6F5C377F5}"/>
              </a:ext>
            </a:extLst>
          </p:cNvPr>
          <p:cNvSpPr>
            <a:spLocks noGrp="1"/>
          </p:cNvSpPr>
          <p:nvPr>
            <p:ph type="body" sz="quarter" idx="11" hasCustomPrompt="1"/>
          </p:nvPr>
        </p:nvSpPr>
        <p:spPr>
          <a:xfrm>
            <a:off x="3640216" y="5429602"/>
            <a:ext cx="4910667" cy="493713"/>
          </a:xfrm>
        </p:spPr>
        <p:txBody>
          <a:bodyPr anchor="b"/>
          <a:lstStyle>
            <a:lvl1pPr marL="0" indent="0">
              <a:spcBef>
                <a:spcPts val="0"/>
              </a:spcBef>
              <a:buNone/>
              <a:defRPr sz="1800" cap="all" baseline="0">
                <a:solidFill>
                  <a:schemeClr val="bg1"/>
                </a:solidFill>
              </a:defRPr>
            </a:lvl1pPr>
          </a:lstStyle>
          <a:p>
            <a:pPr lvl="0"/>
            <a:r>
              <a:rPr lang="nl-NL" dirty="0"/>
              <a:t>NAAM</a:t>
            </a:r>
            <a:endParaRPr lang="en-GB" dirty="0"/>
          </a:p>
        </p:txBody>
      </p:sp>
      <p:sp>
        <p:nvSpPr>
          <p:cNvPr id="3" name="Tijdelijke aanduiding voor tekst 2">
            <a:extLst>
              <a:ext uri="{FF2B5EF4-FFF2-40B4-BE49-F238E27FC236}">
                <a16:creationId xmlns:a16="http://schemas.microsoft.com/office/drawing/2014/main" id="{B0DA6865-FA7E-094E-A575-DAADE998A20B}"/>
              </a:ext>
            </a:extLst>
          </p:cNvPr>
          <p:cNvSpPr>
            <a:spLocks noGrp="1"/>
          </p:cNvSpPr>
          <p:nvPr>
            <p:ph type="body" sz="quarter" idx="12" hasCustomPrompt="1"/>
          </p:nvPr>
        </p:nvSpPr>
        <p:spPr>
          <a:xfrm>
            <a:off x="3640216" y="1628775"/>
            <a:ext cx="4910667" cy="3600450"/>
          </a:xfrm>
        </p:spPr>
        <p:txBody>
          <a:bodyPr>
            <a:normAutofit/>
          </a:bodyPr>
          <a:lstStyle>
            <a:lvl1pPr marL="0" indent="0">
              <a:spcBef>
                <a:spcPts val="0"/>
              </a:spcBef>
              <a:buNone/>
              <a:defRPr sz="2800" cap="all" baseline="0">
                <a:solidFill>
                  <a:schemeClr val="bg1"/>
                </a:solidFill>
              </a:defRPr>
            </a:lvl1pPr>
          </a:lstStyle>
          <a:p>
            <a:r>
              <a:rPr lang="nl-NL" dirty="0"/>
              <a:t>‘QUOTE’</a:t>
            </a:r>
          </a:p>
        </p:txBody>
      </p:sp>
      <p:pic>
        <p:nvPicPr>
          <p:cNvPr id="6" name="Afbeelding 2">
            <a:extLst>
              <a:ext uri="{FF2B5EF4-FFF2-40B4-BE49-F238E27FC236}">
                <a16:creationId xmlns:a16="http://schemas.microsoft.com/office/drawing/2014/main" id="{FFDA8079-95BD-45E3-8313-ABF6A59ED207}"/>
              </a:ext>
            </a:extLst>
          </p:cNvPr>
          <p:cNvPicPr>
            <a:picLocks noChangeAspect="1"/>
          </p:cNvPicPr>
          <p:nvPr userDrawn="1"/>
        </p:nvPicPr>
        <p:blipFill>
          <a:blip r:embed="rId2"/>
          <a:stretch>
            <a:fillRect/>
          </a:stretch>
        </p:blipFill>
        <p:spPr>
          <a:xfrm>
            <a:off x="3644574" y="601590"/>
            <a:ext cx="355939" cy="297299"/>
          </a:xfrm>
          <a:prstGeom prst="rect">
            <a:avLst/>
          </a:prstGeom>
        </p:spPr>
      </p:pic>
      <p:sp>
        <p:nvSpPr>
          <p:cNvPr id="2" name="Tijdelijke aanduiding voor dianummer 1">
            <a:extLst>
              <a:ext uri="{FF2B5EF4-FFF2-40B4-BE49-F238E27FC236}">
                <a16:creationId xmlns:a16="http://schemas.microsoft.com/office/drawing/2014/main" id="{904E24CA-A573-4CEE-A581-99C9D72CAA2A}"/>
              </a:ext>
            </a:extLst>
          </p:cNvPr>
          <p:cNvSpPr>
            <a:spLocks noGrp="1"/>
          </p:cNvSpPr>
          <p:nvPr>
            <p:ph type="sldNum" sz="quarter" idx="13"/>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296755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6486190-F1D1-43BB-B712-AB7BE1C184AD}"/>
              </a:ext>
            </a:extLst>
          </p:cNvPr>
          <p:cNvSpPr>
            <a:spLocks noGrp="1"/>
          </p:cNvSpPr>
          <p:nvPr>
            <p:ph type="title"/>
          </p:nvPr>
        </p:nvSpPr>
        <p:spPr>
          <a:xfrm>
            <a:off x="838200" y="365129"/>
            <a:ext cx="10515600" cy="1325563"/>
          </a:xfrm>
          <a:prstGeom prst="rect">
            <a:avLst/>
          </a:prstGeom>
        </p:spPr>
        <p:txBody>
          <a:bodyPr vert="horz" lIns="91440" tIns="45720" rIns="91440" bIns="45720" rtlCol="0" anchor="b">
            <a:normAutofit/>
          </a:bodyPr>
          <a:lstStyle/>
          <a:p>
            <a:r>
              <a:rPr lang="nl-NL" dirty="0"/>
              <a:t>KLIK OM STIJL TE BEWERKEN</a:t>
            </a:r>
            <a:endParaRPr lang="en-GB" dirty="0"/>
          </a:p>
        </p:txBody>
      </p:sp>
      <p:sp>
        <p:nvSpPr>
          <p:cNvPr id="3" name="Tijdelijke aanduiding voor tekst 2">
            <a:extLst>
              <a:ext uri="{FF2B5EF4-FFF2-40B4-BE49-F238E27FC236}">
                <a16:creationId xmlns:a16="http://schemas.microsoft.com/office/drawing/2014/main" id="{6BC46703-C372-4CCF-BBDB-349EF159E7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pic>
        <p:nvPicPr>
          <p:cNvPr id="6" name="Afbeelding 5">
            <a:extLst>
              <a:ext uri="{FF2B5EF4-FFF2-40B4-BE49-F238E27FC236}">
                <a16:creationId xmlns:a16="http://schemas.microsoft.com/office/drawing/2014/main" id="{D2936B9B-9586-48DE-B845-C54BC129D8B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99687" y="6227764"/>
            <a:ext cx="1359194" cy="588915"/>
          </a:xfrm>
          <a:prstGeom prst="rect">
            <a:avLst/>
          </a:prstGeom>
        </p:spPr>
      </p:pic>
      <p:sp>
        <p:nvSpPr>
          <p:cNvPr id="7" name="Tijdelijke aanduiding voor dianummer 5">
            <a:extLst>
              <a:ext uri="{FF2B5EF4-FFF2-40B4-BE49-F238E27FC236}">
                <a16:creationId xmlns:a16="http://schemas.microsoft.com/office/drawing/2014/main" id="{AD4D3619-56D9-4271-9849-15E3BE0631EF}"/>
              </a:ext>
            </a:extLst>
          </p:cNvPr>
          <p:cNvSpPr>
            <a:spLocks noGrp="1"/>
          </p:cNvSpPr>
          <p:nvPr>
            <p:ph type="sldNum" sz="quarter" idx="4"/>
          </p:nvPr>
        </p:nvSpPr>
        <p:spPr>
          <a:xfrm>
            <a:off x="838200" y="6342598"/>
            <a:ext cx="1107478" cy="365125"/>
          </a:xfrm>
          <a:prstGeom prst="rect">
            <a:avLst/>
          </a:prstGeom>
        </p:spPr>
        <p:txBody>
          <a:bodyPr vert="horz" lIns="91440" tIns="45720" rIns="91440" bIns="45720" rtlCol="0" anchor="ctr"/>
          <a:lstStyle>
            <a:lvl1pPr algn="l">
              <a:defRPr sz="1200">
                <a:solidFill>
                  <a:schemeClr val="tx1"/>
                </a:solidFill>
              </a:defRPr>
            </a:lvl1pPr>
          </a:lstStyle>
          <a:p>
            <a:fld id="{FACE7509-F60A-4509-9491-CD4ED7B54EDD}" type="slidenum">
              <a:rPr lang="nl-NL" smtClean="0"/>
              <a:pPr/>
              <a:t>‹nr.›</a:t>
            </a:fld>
            <a:endParaRPr lang="nl-NL"/>
          </a:p>
        </p:txBody>
      </p:sp>
    </p:spTree>
    <p:extLst>
      <p:ext uri="{BB962C8B-B14F-4D97-AF65-F5344CB8AC3E}">
        <p14:creationId xmlns:p14="http://schemas.microsoft.com/office/powerpoint/2010/main" val="1496374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14337" rtl="0" eaLnBrk="1" latinLnBrk="0" hangingPunct="1">
        <a:lnSpc>
          <a:spcPct val="90000"/>
        </a:lnSpc>
        <a:spcBef>
          <a:spcPct val="0"/>
        </a:spcBef>
        <a:buNone/>
        <a:defRPr lang="nl-NL" sz="3200" b="1" kern="1200" cap="all" baseline="0" dirty="0">
          <a:solidFill>
            <a:schemeClr val="tx2"/>
          </a:solidFill>
          <a:latin typeface="Avenir Next Condensed Medium" panose="020B0606020202020204" pitchFamily="34" charset="0"/>
          <a:ea typeface="+mj-ea"/>
          <a:cs typeface="Arial" panose="020B0604020202020204" pitchFamily="34" charset="0"/>
          <a:sym typeface="Avenir Next Condensed Demi Bold"/>
        </a:defRPr>
      </a:lvl1pPr>
    </p:titleStyle>
    <p:body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37" rtl="0" eaLnBrk="1" latinLnBrk="0" hangingPunct="1">
        <a:defRPr sz="1013" kern="1200">
          <a:solidFill>
            <a:schemeClr val="tx1"/>
          </a:solidFill>
          <a:latin typeface="+mn-lt"/>
          <a:ea typeface="+mn-ea"/>
          <a:cs typeface="+mn-cs"/>
        </a:defRPr>
      </a:lvl1pPr>
      <a:lvl2pPr marL="257169"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1"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9" algn="l" defTabSz="514337"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5.jpg"/><Relationship Id="rId4" Type="http://schemas.openxmlformats.org/officeDocument/2006/relationships/hyperlink" Target="http://www.theguardian.com/us-news/video/2017/jan/11/barack-obama-says-goodbye-yes-we-did-yes-we-can-video" TargetMode="Externa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hyperlink" Target="https://echtpresenteren.nl/doelgroep-voorbereide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s://echtpresenteren.nl/doelgroep-voorbereide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sv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24.sv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hyperlink" Target="https://www.bureauspraakwater.nl/artikelen/presentatie/structuur-in-een-presentatie/" TargetMode="External"/><Relationship Id="rId4" Type="http://schemas.openxmlformats.org/officeDocument/2006/relationships/image" Target="../media/image21.png"/><Relationship Id="rId9" Type="http://schemas.openxmlformats.org/officeDocument/2006/relationships/image" Target="../media/image2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s://www.bureauspraakwater.nl/artikelen/presentatie/structuur-in-een-presentatie/"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31.svg"/><Relationship Id="rId2" Type="http://schemas.openxmlformats.org/officeDocument/2006/relationships/slideLayout" Target="../slideLayouts/slideLayout4.xml"/><Relationship Id="rId1" Type="http://schemas.openxmlformats.org/officeDocument/2006/relationships/video" Target="https://www.youtube.com/embed/ygCFi4zG3to?feature=oembed" TargetMode="Externa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echtpresenteren.nl/15-verrassende-inleidingen/#t-1641847545778"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2.jpg"/><Relationship Id="rId4" Type="http://schemas.openxmlformats.org/officeDocument/2006/relationships/hyperlink" Target="https://www.dehooplievaart.nl/niemand-weet-slaapverwekkende-intros-en-halfbakken-slo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32.jpg"/><Relationship Id="rId4" Type="http://schemas.openxmlformats.org/officeDocument/2006/relationships/hyperlink" Target="https://www.dehooplievaart.nl/niemand-weet-slaapverwekkende-intros-en-halfbakken-slo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hyperlink" Target="https://www.bureauspraakwater.nl/artikelen/presentatie/structuur-in-een-presentati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hyperlink" Target="https://www.leren.nl/cursus/professionele-vaardigheden/presentatie/structuur.html#cirkelmethode" TargetMode="Externa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hyperlink" Target="https://www.leren.nl/cursus/professionele-vaardigheden/presentatie/structuur.html#cirkelmethod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www.leren.nl/cursus/professionele-vaardigheden/presentatie/structuur.html#cirkelmethod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www.bureauspraakwater.nl/artikelen/presentatie/structuur-in-een-presentati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44.xml.rels><?xml version="1.0" encoding="UTF-8" standalone="yes"?>
<Relationships xmlns="http://schemas.openxmlformats.org/package/2006/relationships"><Relationship Id="rId3" Type="http://schemas.openxmlformats.org/officeDocument/2006/relationships/hyperlink" Target="https://pptsolutions.nl/op-originele-wijze-je-presentatie-afsluiten/"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43.jpg"/></Relationships>
</file>

<file path=ppt/slides/_rels/slide5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7.jp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hyperlink" Target="http://www.sxc.hu/browse.phtml?f=download&amp;id=1083264" TargetMode="External"/><Relationship Id="rId5" Type="http://schemas.openxmlformats.org/officeDocument/2006/relationships/image" Target="../media/image46.png"/><Relationship Id="rId4" Type="http://schemas.openxmlformats.org/officeDocument/2006/relationships/image" Target="../media/image45.jp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44.jp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45.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hyperlink" Target="http://www.sxc.hu/browse.phtml?f=download&amp;id=1083264"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49.jpg"/><Relationship Id="rId5" Type="http://schemas.openxmlformats.org/officeDocument/2006/relationships/image" Target="../media/image48.emf"/><Relationship Id="rId4" Type="http://schemas.openxmlformats.org/officeDocument/2006/relationships/image" Target="../media/image47.jp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hyperlink" Target="https://han.onderwijsonline.nl/manage/content/lessonfile/WNEdOjzq/eyJpdiI6InFuR3pKZTM5Y0RHOVEyRGVyYnBranc9PSIsInZhbHVlIjoiNlZMVTNhWW16dkZZeUo1N1dhb3FVb3hoQjN5KzdhTSs4dkNVZTJ5Z2ZXRCt5YXV3ck1YVUJ4Q1FWNkxHdzdmUCIsIm1hYyI6IjA2YTJkZTRlMThmOGRiYWI3ZjBlZGM5MDJjMTBmNDQxNGFlZTM4NWUxOTUwNDk5NGJkMTI2N2Y4NWU3ZjNkYjciLCJ0YWciOiIifQ=="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Handen op de oren">
            <a:extLst>
              <a:ext uri="{FF2B5EF4-FFF2-40B4-BE49-F238E27FC236}">
                <a16:creationId xmlns:a16="http://schemas.microsoft.com/office/drawing/2014/main" id="{31B4B192-54AC-4B87-974C-94CA8AF6B06D}"/>
              </a:ext>
            </a:extLst>
          </p:cNvPr>
          <p:cNvPicPr>
            <a:picLocks noChangeAspect="1"/>
          </p:cNvPicPr>
          <p:nvPr/>
        </p:nvPicPr>
        <p:blipFill>
          <a:blip r:embed="rId2">
            <a:alphaModFix amt="23000"/>
          </a:blip>
          <a:stretch>
            <a:fillRect/>
          </a:stretch>
        </p:blipFill>
        <p:spPr>
          <a:xfrm>
            <a:off x="0" y="-608522"/>
            <a:ext cx="12192000" cy="8075043"/>
          </a:xfrm>
          <a:prstGeom prst="rect">
            <a:avLst/>
          </a:prstGeom>
        </p:spPr>
      </p:pic>
      <p:sp>
        <p:nvSpPr>
          <p:cNvPr id="4" name="Tekstvak 3">
            <a:extLst>
              <a:ext uri="{FF2B5EF4-FFF2-40B4-BE49-F238E27FC236}">
                <a16:creationId xmlns:a16="http://schemas.microsoft.com/office/drawing/2014/main" id="{AA2CCDD7-4ED5-40F6-8292-9BFA25F9D705}"/>
              </a:ext>
            </a:extLst>
          </p:cNvPr>
          <p:cNvSpPr txBox="1"/>
          <p:nvPr/>
        </p:nvSpPr>
        <p:spPr>
          <a:xfrm>
            <a:off x="2785441" y="2521059"/>
            <a:ext cx="6621118" cy="2000548"/>
          </a:xfrm>
          <a:prstGeom prst="rect">
            <a:avLst/>
          </a:prstGeom>
          <a:noFill/>
        </p:spPr>
        <p:txBody>
          <a:bodyPr wrap="square" rtlCol="0">
            <a:spAutoFit/>
          </a:bodyPr>
          <a:lstStyle/>
          <a:p>
            <a:pPr algn="ctr"/>
            <a:r>
              <a:rPr lang="nl-NL" sz="4400" b="1" dirty="0">
                <a:latin typeface="Calibri" panose="020F0502020204030204" pitchFamily="34" charset="0"/>
                <a:cs typeface="Calibri" panose="020F0502020204030204" pitchFamily="34" charset="0"/>
              </a:rPr>
              <a:t>Mondelinge communicatie</a:t>
            </a:r>
          </a:p>
          <a:p>
            <a:pPr algn="ctr"/>
            <a:r>
              <a:rPr lang="nl-NL" sz="3200" dirty="0">
                <a:latin typeface="Calibri" panose="020F0502020204030204" pitchFamily="34" charset="0"/>
                <a:cs typeface="Calibri" panose="020F0502020204030204" pitchFamily="34" charset="0"/>
              </a:rPr>
              <a:t>Hoofdfase Deeltijd</a:t>
            </a:r>
          </a:p>
          <a:p>
            <a:pPr algn="ctr"/>
            <a:r>
              <a:rPr lang="nl-NL" sz="3200" dirty="0">
                <a:latin typeface="Calibri" panose="020F0502020204030204" pitchFamily="34" charset="0"/>
                <a:cs typeface="Calibri" panose="020F0502020204030204" pitchFamily="34" charset="0"/>
              </a:rPr>
              <a:t>Bijeenkomst 1 (van 6) </a:t>
            </a:r>
          </a:p>
          <a:p>
            <a:pPr algn="ctr"/>
            <a:r>
              <a:rPr lang="nl-NL" sz="1600" dirty="0">
                <a:latin typeface="Calibri" panose="020F0502020204030204" pitchFamily="34" charset="0"/>
                <a:cs typeface="Calibri" panose="020F0502020204030204" pitchFamily="34" charset="0"/>
              </a:rPr>
              <a:t>2022 -2023</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329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9BAFAE94-C3D1-4C81-A2B5-2C238A009B01}"/>
              </a:ext>
            </a:extLst>
          </p:cNvPr>
          <p:cNvPicPr>
            <a:picLocks noChangeAspect="1"/>
          </p:cNvPicPr>
          <p:nvPr/>
        </p:nvPicPr>
        <p:blipFill>
          <a:blip r:embed="rId3"/>
          <a:stretch>
            <a:fillRect/>
          </a:stretch>
        </p:blipFill>
        <p:spPr>
          <a:xfrm rot="5400000">
            <a:off x="5192485" y="-2503712"/>
            <a:ext cx="1807028" cy="12192002"/>
          </a:xfrm>
          <a:prstGeom prst="rect">
            <a:avLst/>
          </a:prstGeom>
        </p:spPr>
      </p:pic>
      <p:sp>
        <p:nvSpPr>
          <p:cNvPr id="4" name="Titel 3">
            <a:extLst>
              <a:ext uri="{FF2B5EF4-FFF2-40B4-BE49-F238E27FC236}">
                <a16:creationId xmlns:a16="http://schemas.microsoft.com/office/drawing/2014/main" id="{A157C2EB-F2EA-48AF-AF31-97638DF1A48E}"/>
              </a:ext>
            </a:extLst>
          </p:cNvPr>
          <p:cNvSpPr>
            <a:spLocks noGrp="1"/>
          </p:cNvSpPr>
          <p:nvPr>
            <p:ph type="title"/>
          </p:nvPr>
        </p:nvSpPr>
        <p:spPr>
          <a:xfrm>
            <a:off x="838200" y="610235"/>
            <a:ext cx="10515600" cy="715332"/>
          </a:xfrm>
        </p:spPr>
        <p:txBody>
          <a:bodyPr>
            <a:normAutofit/>
          </a:bodyPr>
          <a:lstStyle/>
          <a:p>
            <a:r>
              <a:rPr lang="nl-NL" sz="4000" cap="none" dirty="0">
                <a:latin typeface="Calibri" panose="020F0502020204030204" pitchFamily="34" charset="0"/>
                <a:cs typeface="Calibri" panose="020F0502020204030204" pitchFamily="34" charset="0"/>
              </a:rPr>
              <a:t>Leeruitkomst</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1BD4F5A9-2466-4D4F-A93A-1346476796AB}"/>
              </a:ext>
            </a:extLst>
          </p:cNvPr>
          <p:cNvSpPr>
            <a:spLocks noGrp="1"/>
          </p:cNvSpPr>
          <p:nvPr>
            <p:ph type="sldNum" sz="quarter" idx="20"/>
          </p:nvPr>
        </p:nvSpPr>
        <p:spPr/>
        <p:txBody>
          <a:bodyPr/>
          <a:lstStyle/>
          <a:p>
            <a:fld id="{FACE7509-F60A-4509-9491-CD4ED7B54EDD}" type="slidenum">
              <a:rPr lang="nl-NL" smtClean="0"/>
              <a:pPr/>
              <a:t>10</a:t>
            </a:fld>
            <a:endParaRPr lang="nl-NL"/>
          </a:p>
        </p:txBody>
      </p:sp>
      <p:pic>
        <p:nvPicPr>
          <p:cNvPr id="8" name="Afbeelding 7" descr="Close-up van een vraagteken op een hardhouten vloer tegen een wand">
            <a:extLst>
              <a:ext uri="{FF2B5EF4-FFF2-40B4-BE49-F238E27FC236}">
                <a16:creationId xmlns:a16="http://schemas.microsoft.com/office/drawing/2014/main" id="{2FCE721E-7946-4C8F-BFB6-C1B25E28344D}"/>
              </a:ext>
            </a:extLst>
          </p:cNvPr>
          <p:cNvPicPr>
            <a:picLocks noChangeAspect="1"/>
          </p:cNvPicPr>
          <p:nvPr/>
        </p:nvPicPr>
        <p:blipFill>
          <a:blip r:embed="rId4"/>
          <a:stretch>
            <a:fillRect/>
          </a:stretch>
        </p:blipFill>
        <p:spPr>
          <a:xfrm>
            <a:off x="3134958" y="2137547"/>
            <a:ext cx="5922082" cy="2909484"/>
          </a:xfrm>
          <a:prstGeom prst="rect">
            <a:avLst/>
          </a:prstGeom>
        </p:spPr>
      </p:pic>
      <p:sp>
        <p:nvSpPr>
          <p:cNvPr id="12" name="Tekstvak 11">
            <a:extLst>
              <a:ext uri="{FF2B5EF4-FFF2-40B4-BE49-F238E27FC236}">
                <a16:creationId xmlns:a16="http://schemas.microsoft.com/office/drawing/2014/main" id="{8AA4DAAF-019F-43D3-B54C-8C5CDDF72608}"/>
              </a:ext>
            </a:extLst>
          </p:cNvPr>
          <p:cNvSpPr txBox="1"/>
          <p:nvPr/>
        </p:nvSpPr>
        <p:spPr>
          <a:xfrm>
            <a:off x="6421820" y="2967335"/>
            <a:ext cx="1597574" cy="461665"/>
          </a:xfrm>
          <a:prstGeom prst="rect">
            <a:avLst/>
          </a:prstGeom>
          <a:noFill/>
        </p:spPr>
        <p:txBody>
          <a:bodyPr wrap="square" rtlCol="0">
            <a:spAutoFit/>
          </a:bodyPr>
          <a:lstStyle/>
          <a:p>
            <a:r>
              <a:rPr lang="nl-NL" sz="2400" b="1" dirty="0">
                <a:solidFill>
                  <a:schemeClr val="bg1"/>
                </a:solidFill>
                <a:latin typeface="Calibri" panose="020F0502020204030204" pitchFamily="34" charset="0"/>
                <a:cs typeface="Calibri" panose="020F0502020204030204" pitchFamily="34" charset="0"/>
              </a:rPr>
              <a:t>Vragen?</a:t>
            </a:r>
          </a:p>
        </p:txBody>
      </p:sp>
    </p:spTree>
    <p:extLst>
      <p:ext uri="{BB962C8B-B14F-4D97-AF65-F5344CB8AC3E}">
        <p14:creationId xmlns:p14="http://schemas.microsoft.com/office/powerpoint/2010/main" val="61788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D416E0F-BA8C-4EBA-83DE-6F13EBD706D6}"/>
              </a:ext>
            </a:extLst>
          </p:cNvPr>
          <p:cNvPicPr>
            <a:picLocks noChangeAspect="1"/>
          </p:cNvPicPr>
          <p:nvPr/>
        </p:nvPicPr>
        <p:blipFill>
          <a:blip r:embed="rId3"/>
          <a:stretch>
            <a:fillRect/>
          </a:stretch>
        </p:blipFill>
        <p:spPr>
          <a:xfrm rot="5400000">
            <a:off x="5192487" y="-141513"/>
            <a:ext cx="1807028" cy="12192002"/>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415038"/>
            <a:ext cx="10515600" cy="1084420"/>
          </a:xfrm>
        </p:spPr>
        <p:txBody>
          <a:bodyPr>
            <a:normAutofit/>
          </a:bodyPr>
          <a:lstStyle/>
          <a:p>
            <a:r>
              <a:rPr lang="nl-NL" sz="4000" cap="none" dirty="0">
                <a:latin typeface="Calibri" panose="020F0502020204030204" pitchFamily="34" charset="0"/>
                <a:cs typeface="Calibri" panose="020F0502020204030204" pitchFamily="34" charset="0"/>
              </a:rPr>
              <a:t>DT Basis mondelinge communicatie</a:t>
            </a:r>
            <a:br>
              <a:rPr lang="nl-NL" sz="4000" cap="none" dirty="0">
                <a:latin typeface="Calibri" panose="020F0502020204030204" pitchFamily="34" charset="0"/>
                <a:cs typeface="Calibri" panose="020F0502020204030204" pitchFamily="34" charset="0"/>
              </a:rPr>
            </a:br>
            <a:r>
              <a:rPr lang="nl-NL" sz="3100" cap="none" dirty="0">
                <a:latin typeface="Calibri" panose="020F0502020204030204" pitchFamily="34" charset="0"/>
                <a:cs typeface="Calibri" panose="020F0502020204030204" pitchFamily="34" charset="0"/>
              </a:rPr>
              <a:t>Hoe zat het ook alweer? </a:t>
            </a:r>
            <a:endParaRPr lang="en-US" sz="4000" cap="none" dirty="0">
              <a:latin typeface="Calibri" panose="020F0502020204030204" pitchFamily="34" charset="0"/>
              <a:cs typeface="Calibri" panose="020F0502020204030204" pitchFamily="34" charset="0"/>
            </a:endParaRPr>
          </a:p>
        </p:txBody>
      </p:sp>
      <p:sp>
        <p:nvSpPr>
          <p:cNvPr id="5" name="Tijdelijke aanduiding voor tekst 4">
            <a:extLst>
              <a:ext uri="{FF2B5EF4-FFF2-40B4-BE49-F238E27FC236}">
                <a16:creationId xmlns:a16="http://schemas.microsoft.com/office/drawing/2014/main" id="{47925A89-B7EA-45A5-957B-B12FDD23B2DD}"/>
              </a:ext>
            </a:extLst>
          </p:cNvPr>
          <p:cNvSpPr>
            <a:spLocks noGrp="1"/>
          </p:cNvSpPr>
          <p:nvPr>
            <p:ph type="body" sz="quarter" idx="18"/>
          </p:nvPr>
        </p:nvSpPr>
        <p:spPr>
          <a:xfrm>
            <a:off x="838199" y="1668494"/>
            <a:ext cx="5961994" cy="2963919"/>
          </a:xfrm>
        </p:spPr>
        <p:txBody>
          <a:bodyPr>
            <a:normAutofit fontScale="85000" lnSpcReduction="20000"/>
          </a:bodyPr>
          <a:lstStyle/>
          <a:p>
            <a:pPr marL="0" indent="0">
              <a:buClr>
                <a:srgbClr val="E50856"/>
              </a:buClr>
              <a:buNone/>
            </a:pPr>
            <a:r>
              <a:rPr lang="en-US" sz="2600" b="1" dirty="0">
                <a:latin typeface="Calibri" panose="020F0502020204030204" pitchFamily="34" charset="0"/>
                <a:cs typeface="Calibri" panose="020F0502020204030204" pitchFamily="34" charset="0"/>
              </a:rPr>
              <a:t>De basis</a:t>
            </a:r>
          </a:p>
          <a:p>
            <a:pPr>
              <a:buClr>
                <a:srgbClr val="E50856"/>
              </a:buClr>
            </a:pPr>
            <a:r>
              <a:rPr lang="en-US" sz="2200" b="1" dirty="0" err="1">
                <a:latin typeface="Calibri" panose="020F0502020204030204" pitchFamily="34" charset="0"/>
                <a:cs typeface="Calibri" panose="020F0502020204030204" pitchFamily="34" charset="0"/>
              </a:rPr>
              <a:t>Communicatiewetten</a:t>
            </a:r>
            <a:endParaRPr lang="en-US" sz="2200" b="1" dirty="0">
              <a:latin typeface="Calibri" panose="020F0502020204030204" pitchFamily="34" charset="0"/>
              <a:cs typeface="Calibri" panose="020F0502020204030204" pitchFamily="34" charset="0"/>
            </a:endParaRPr>
          </a:p>
          <a:p>
            <a:pPr lvl="1">
              <a:buClr>
                <a:srgbClr val="E50056"/>
              </a:buClr>
              <a:buFont typeface="Arial" panose="020B0604020202020204" pitchFamily="34" charset="0"/>
              <a:buChar char="•"/>
            </a:pPr>
            <a:r>
              <a:rPr lang="nl-NL" altLang="nl-NL" sz="1500" dirty="0">
                <a:latin typeface="Calibri" panose="020F0502020204030204" pitchFamily="34" charset="0"/>
                <a:ea typeface="Tahoma"/>
                <a:cs typeface="Calibri" panose="020F0502020204030204" pitchFamily="34" charset="0"/>
              </a:rPr>
              <a:t>Je communiceert altijd</a:t>
            </a:r>
          </a:p>
          <a:p>
            <a:pPr lvl="1">
              <a:buClr>
                <a:srgbClr val="E50056"/>
              </a:buClr>
              <a:buFont typeface="Arial" panose="020B0604020202020204" pitchFamily="34" charset="0"/>
              <a:buChar char="•"/>
            </a:pPr>
            <a:r>
              <a:rPr lang="nl-NL" altLang="nl-NL" sz="1500" dirty="0">
                <a:latin typeface="Calibri" panose="020F0502020204030204" pitchFamily="34" charset="0"/>
                <a:ea typeface="Tahoma"/>
                <a:cs typeface="Calibri" panose="020F0502020204030204" pitchFamily="34" charset="0"/>
              </a:rPr>
              <a:t>Er is verbale en non-verbale communicatie</a:t>
            </a:r>
          </a:p>
          <a:p>
            <a:pPr lvl="1">
              <a:buClr>
                <a:srgbClr val="E50056"/>
              </a:buClr>
              <a:buFont typeface="Arial" panose="020B0604020202020204" pitchFamily="34" charset="0"/>
              <a:buChar char="•"/>
            </a:pPr>
            <a:r>
              <a:rPr lang="nl-NL" altLang="nl-NL" sz="1500" dirty="0">
                <a:latin typeface="Calibri" panose="020F0502020204030204" pitchFamily="34" charset="0"/>
                <a:ea typeface="Tahoma"/>
                <a:cs typeface="Calibri" panose="020F0502020204030204" pitchFamily="34" charset="0"/>
              </a:rPr>
              <a:t>Ieder heeft zijn eigen waarheid</a:t>
            </a:r>
          </a:p>
          <a:p>
            <a:pPr>
              <a:buClr>
                <a:srgbClr val="E50056"/>
              </a:buClr>
            </a:pPr>
            <a:r>
              <a:rPr lang="nl-NL" altLang="nl-NL" sz="2200" b="1" dirty="0">
                <a:latin typeface="Calibri" panose="020F0502020204030204" pitchFamily="34" charset="0"/>
                <a:ea typeface="Tahoma"/>
                <a:cs typeface="Calibri" panose="020F0502020204030204" pitchFamily="34" charset="0"/>
              </a:rPr>
              <a:t>Actief luisteren</a:t>
            </a:r>
          </a:p>
          <a:p>
            <a:pPr lvl="1">
              <a:buClr>
                <a:srgbClr val="E50056"/>
              </a:buClr>
              <a:buFont typeface="Arial" panose="020B0604020202020204" pitchFamily="34" charset="0"/>
              <a:buChar char="•"/>
            </a:pPr>
            <a:r>
              <a:rPr lang="nl-NL" altLang="nl-NL" sz="1500" dirty="0">
                <a:latin typeface="Calibri" panose="020F0502020204030204" pitchFamily="34" charset="0"/>
                <a:ea typeface="Tahoma"/>
                <a:cs typeface="Calibri" panose="020F0502020204030204" pitchFamily="34" charset="0"/>
              </a:rPr>
              <a:t>LSD</a:t>
            </a:r>
          </a:p>
          <a:p>
            <a:pPr>
              <a:buClr>
                <a:srgbClr val="E50856"/>
              </a:buClr>
            </a:pPr>
            <a:r>
              <a:rPr lang="en-US" sz="2200" b="1" dirty="0" err="1">
                <a:latin typeface="Calibri" panose="020F0502020204030204" pitchFamily="34" charset="0"/>
                <a:cs typeface="Calibri" panose="020F0502020204030204" pitchFamily="34" charset="0"/>
              </a:rPr>
              <a:t>Soorten</a:t>
            </a:r>
            <a:r>
              <a:rPr lang="en-US" sz="2200" b="1" dirty="0">
                <a:latin typeface="Calibri" panose="020F0502020204030204" pitchFamily="34" charset="0"/>
                <a:cs typeface="Calibri" panose="020F0502020204030204" pitchFamily="34" charset="0"/>
              </a:rPr>
              <a:t> </a:t>
            </a:r>
            <a:r>
              <a:rPr lang="en-US" sz="2200" b="1" dirty="0" err="1">
                <a:latin typeface="Calibri" panose="020F0502020204030204" pitchFamily="34" charset="0"/>
                <a:cs typeface="Calibri" panose="020F0502020204030204" pitchFamily="34" charset="0"/>
              </a:rPr>
              <a:t>vragen</a:t>
            </a:r>
            <a:r>
              <a:rPr lang="en-US" sz="2200" b="1" dirty="0">
                <a:latin typeface="Calibri" panose="020F0502020204030204" pitchFamily="34" charset="0"/>
                <a:cs typeface="Calibri" panose="020F0502020204030204" pitchFamily="34" charset="0"/>
              </a:rPr>
              <a:t> </a:t>
            </a:r>
          </a:p>
          <a:p>
            <a:pPr lvl="1">
              <a:buClr>
                <a:srgbClr val="E50856"/>
              </a:buClr>
              <a:buFont typeface="Arial" panose="020B0604020202020204" pitchFamily="34" charset="0"/>
              <a:buChar char="•"/>
            </a:pPr>
            <a:r>
              <a:rPr lang="en-US" sz="1500" dirty="0">
                <a:latin typeface="Calibri" panose="020F0502020204030204" pitchFamily="34" charset="0"/>
                <a:cs typeface="Calibri" panose="020F0502020204030204" pitchFamily="34" charset="0"/>
              </a:rPr>
              <a:t>Open </a:t>
            </a:r>
          </a:p>
          <a:p>
            <a:pPr lvl="1">
              <a:buClr>
                <a:srgbClr val="E50856"/>
              </a:buClr>
              <a:buFont typeface="Arial" panose="020B0604020202020204" pitchFamily="34" charset="0"/>
              <a:buChar char="•"/>
            </a:pPr>
            <a:r>
              <a:rPr lang="en-US" sz="1500" dirty="0" err="1">
                <a:latin typeface="Calibri" panose="020F0502020204030204" pitchFamily="34" charset="0"/>
                <a:cs typeface="Calibri" panose="020F0502020204030204" pitchFamily="34" charset="0"/>
              </a:rPr>
              <a:t>Gesloten</a:t>
            </a:r>
            <a:endParaRPr lang="en-US" sz="1500" dirty="0">
              <a:latin typeface="Calibri" panose="020F0502020204030204" pitchFamily="34" charset="0"/>
              <a:cs typeface="Calibri" panose="020F0502020204030204" pitchFamily="34" charset="0"/>
            </a:endParaRPr>
          </a:p>
          <a:p>
            <a:pPr lvl="1">
              <a:buClr>
                <a:srgbClr val="E50856"/>
              </a:buClr>
              <a:buFont typeface="Arial" panose="020B0604020202020204" pitchFamily="34" charset="0"/>
              <a:buChar char="•"/>
            </a:pPr>
            <a:r>
              <a:rPr lang="en-US" sz="1500" dirty="0" err="1">
                <a:latin typeface="Calibri" panose="020F0502020204030204" pitchFamily="34" charset="0"/>
                <a:cs typeface="Calibri" panose="020F0502020204030204" pitchFamily="34" charset="0"/>
              </a:rPr>
              <a:t>Keuze</a:t>
            </a:r>
            <a:endParaRPr lang="en-US" sz="1500" dirty="0">
              <a:latin typeface="Calibri" panose="020F0502020204030204" pitchFamily="34" charset="0"/>
              <a:cs typeface="Calibri" panose="020F0502020204030204" pitchFamily="34" charset="0"/>
            </a:endParaRPr>
          </a:p>
          <a:p>
            <a:pPr lvl="1">
              <a:buClr>
                <a:srgbClr val="E50856"/>
              </a:buClr>
              <a:buFont typeface="Arial" panose="020B0604020202020204" pitchFamily="34" charset="0"/>
              <a:buChar char="•"/>
            </a:pPr>
            <a:r>
              <a:rPr lang="en-US" sz="1500" dirty="0" err="1">
                <a:latin typeface="Calibri" panose="020F0502020204030204" pitchFamily="34" charset="0"/>
                <a:cs typeface="Calibri" panose="020F0502020204030204" pitchFamily="34" charset="0"/>
              </a:rPr>
              <a:t>Suggestieve</a:t>
            </a:r>
            <a:endParaRPr lang="en-US" sz="1500" dirty="0">
              <a:latin typeface="Calibri" panose="020F0502020204030204" pitchFamily="34" charset="0"/>
              <a:cs typeface="Calibri" panose="020F0502020204030204" pitchFamily="34" charset="0"/>
            </a:endParaRPr>
          </a:p>
          <a:p>
            <a:pPr lvl="1">
              <a:buClr>
                <a:srgbClr val="E50856"/>
              </a:buClr>
              <a:buFont typeface="Arial" panose="020B0604020202020204" pitchFamily="34" charset="0"/>
              <a:buChar char="•"/>
            </a:pPr>
            <a:r>
              <a:rPr lang="en-US" sz="1500" dirty="0" err="1">
                <a:latin typeface="Calibri" panose="020F0502020204030204" pitchFamily="34" charset="0"/>
                <a:cs typeface="Calibri" panose="020F0502020204030204" pitchFamily="34" charset="0"/>
              </a:rPr>
              <a:t>Controlerende</a:t>
            </a:r>
            <a:r>
              <a:rPr lang="en-US" sz="1500" dirty="0">
                <a:latin typeface="Calibri" panose="020F0502020204030204" pitchFamily="34" charset="0"/>
                <a:cs typeface="Calibri" panose="020F0502020204030204" pitchFamily="34" charset="0"/>
              </a:rPr>
              <a:t> </a:t>
            </a: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fld id="{FACE7509-F60A-4509-9491-CD4ED7B54EDD}" type="slidenum">
              <a:rPr lang="nl-NL" smtClean="0"/>
              <a:pPr/>
              <a:t>11</a:t>
            </a:fld>
            <a:endParaRPr lang="nl-NL"/>
          </a:p>
        </p:txBody>
      </p:sp>
      <p:pic>
        <p:nvPicPr>
          <p:cNvPr id="6" name="Afbeelding 5" descr="3D-weergave van gestapelde vormen in verschillende kleuren">
            <a:extLst>
              <a:ext uri="{FF2B5EF4-FFF2-40B4-BE49-F238E27FC236}">
                <a16:creationId xmlns:a16="http://schemas.microsoft.com/office/drawing/2014/main" id="{D141DA57-AD53-45E3-B14D-EC41592C86AF}"/>
              </a:ext>
            </a:extLst>
          </p:cNvPr>
          <p:cNvPicPr>
            <a:picLocks noChangeAspect="1"/>
          </p:cNvPicPr>
          <p:nvPr/>
        </p:nvPicPr>
        <p:blipFill>
          <a:blip r:embed="rId4"/>
          <a:stretch>
            <a:fillRect/>
          </a:stretch>
        </p:blipFill>
        <p:spPr>
          <a:xfrm>
            <a:off x="7325710" y="1668494"/>
            <a:ext cx="4445877" cy="2963919"/>
          </a:xfrm>
          <a:prstGeom prst="rect">
            <a:avLst/>
          </a:prstGeom>
        </p:spPr>
      </p:pic>
    </p:spTree>
    <p:extLst>
      <p:ext uri="{BB962C8B-B14F-4D97-AF65-F5344CB8AC3E}">
        <p14:creationId xmlns:p14="http://schemas.microsoft.com/office/powerpoint/2010/main" val="220914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D416E0F-BA8C-4EBA-83DE-6F13EBD706D6}"/>
              </a:ext>
            </a:extLst>
          </p:cNvPr>
          <p:cNvPicPr>
            <a:picLocks noChangeAspect="1"/>
          </p:cNvPicPr>
          <p:nvPr/>
        </p:nvPicPr>
        <p:blipFill>
          <a:blip r:embed="rId3"/>
          <a:stretch>
            <a:fillRect/>
          </a:stretch>
        </p:blipFill>
        <p:spPr>
          <a:xfrm rot="5400000">
            <a:off x="5192487" y="-141513"/>
            <a:ext cx="1807028" cy="12192002"/>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415038"/>
            <a:ext cx="10515600" cy="1084420"/>
          </a:xfrm>
        </p:spPr>
        <p:txBody>
          <a:bodyPr>
            <a:normAutofit/>
          </a:bodyPr>
          <a:lstStyle/>
          <a:p>
            <a:r>
              <a:rPr lang="nl-NL" sz="4000" cap="none" dirty="0">
                <a:latin typeface="Calibri" panose="020F0502020204030204" pitchFamily="34" charset="0"/>
                <a:cs typeface="Calibri" panose="020F0502020204030204" pitchFamily="34" charset="0"/>
              </a:rPr>
              <a:t>DT Basis mondelinge communicatie</a:t>
            </a:r>
            <a:br>
              <a:rPr lang="nl-NL" sz="4000" cap="none" dirty="0">
                <a:latin typeface="Calibri" panose="020F0502020204030204" pitchFamily="34" charset="0"/>
                <a:cs typeface="Calibri" panose="020F0502020204030204" pitchFamily="34" charset="0"/>
              </a:rPr>
            </a:br>
            <a:r>
              <a:rPr lang="nl-NL" sz="3100" cap="none" dirty="0">
                <a:latin typeface="Calibri" panose="020F0502020204030204" pitchFamily="34" charset="0"/>
                <a:cs typeface="Calibri" panose="020F0502020204030204" pitchFamily="34" charset="0"/>
              </a:rPr>
              <a:t>Hoe zat het ook alweer? </a:t>
            </a:r>
            <a:endParaRPr lang="en-US" sz="4000" cap="none" dirty="0">
              <a:latin typeface="Calibri" panose="020F0502020204030204" pitchFamily="34" charset="0"/>
              <a:cs typeface="Calibri" panose="020F0502020204030204" pitchFamily="34" charset="0"/>
            </a:endParaRPr>
          </a:p>
        </p:txBody>
      </p:sp>
      <p:sp>
        <p:nvSpPr>
          <p:cNvPr id="5" name="Tijdelijke aanduiding voor tekst 4">
            <a:extLst>
              <a:ext uri="{FF2B5EF4-FFF2-40B4-BE49-F238E27FC236}">
                <a16:creationId xmlns:a16="http://schemas.microsoft.com/office/drawing/2014/main" id="{47925A89-B7EA-45A5-957B-B12FDD23B2DD}"/>
              </a:ext>
            </a:extLst>
          </p:cNvPr>
          <p:cNvSpPr>
            <a:spLocks noGrp="1"/>
          </p:cNvSpPr>
          <p:nvPr>
            <p:ph type="body" sz="quarter" idx="18"/>
          </p:nvPr>
        </p:nvSpPr>
        <p:spPr>
          <a:xfrm>
            <a:off x="838200" y="2345086"/>
            <a:ext cx="4238298" cy="1610734"/>
          </a:xfrm>
        </p:spPr>
        <p:txBody>
          <a:bodyPr>
            <a:normAutofit fontScale="92500" lnSpcReduction="20000"/>
          </a:bodyPr>
          <a:lstStyle/>
          <a:p>
            <a:pPr marL="0" indent="0">
              <a:buClr>
                <a:srgbClr val="E50056"/>
              </a:buClr>
              <a:buNone/>
            </a:pPr>
            <a:r>
              <a:rPr lang="en-US" sz="2400" b="1" dirty="0" err="1">
                <a:latin typeface="Calibri" panose="020F0502020204030204" pitchFamily="34" charset="0"/>
                <a:ea typeface="Tahoma"/>
                <a:cs typeface="Calibri" panose="020F0502020204030204" pitchFamily="34" charset="0"/>
              </a:rPr>
              <a:t>Presenteren</a:t>
            </a:r>
            <a:r>
              <a:rPr lang="en-US" sz="2400" b="1" dirty="0">
                <a:latin typeface="Calibri" panose="020F0502020204030204" pitchFamily="34" charset="0"/>
                <a:ea typeface="Tahoma"/>
                <a:cs typeface="Calibri" panose="020F0502020204030204" pitchFamily="34" charset="0"/>
              </a:rPr>
              <a:t> </a:t>
            </a:r>
          </a:p>
          <a:p>
            <a:pPr lvl="1">
              <a:buClr>
                <a:srgbClr val="E50056"/>
              </a:buClr>
              <a:buFont typeface="Arial" panose="020B0604020202020204" pitchFamily="34" charset="0"/>
              <a:buChar char="•"/>
            </a:pPr>
            <a:r>
              <a:rPr lang="nl-NL" altLang="nl-NL" sz="2200" dirty="0">
                <a:latin typeface="Calibri" panose="020F0502020204030204" pitchFamily="34" charset="0"/>
                <a:ea typeface="Tahoma"/>
                <a:cs typeface="Calibri" panose="020F0502020204030204" pitchFamily="34" charset="0"/>
              </a:rPr>
              <a:t>De gouden driehoek</a:t>
            </a:r>
          </a:p>
          <a:p>
            <a:pPr lvl="1">
              <a:buClr>
                <a:srgbClr val="E50056"/>
              </a:buClr>
              <a:buFont typeface="Arial" panose="020B0604020202020204" pitchFamily="34" charset="0"/>
              <a:buChar char="•"/>
            </a:pPr>
            <a:r>
              <a:rPr lang="nl-NL" altLang="nl-NL" sz="2200" dirty="0">
                <a:latin typeface="Calibri" panose="020F0502020204030204" pitchFamily="34" charset="0"/>
                <a:ea typeface="Tahoma"/>
                <a:cs typeface="Calibri" panose="020F0502020204030204" pitchFamily="34" charset="0"/>
              </a:rPr>
              <a:t>Structuur en pakkende inleiding</a:t>
            </a:r>
          </a:p>
          <a:p>
            <a:pPr lvl="1">
              <a:buClr>
                <a:srgbClr val="E50056"/>
              </a:buClr>
              <a:buFont typeface="Arial" panose="020B0604020202020204" pitchFamily="34" charset="0"/>
              <a:buChar char="•"/>
            </a:pPr>
            <a:r>
              <a:rPr lang="nl-NL" altLang="nl-NL" sz="2200" dirty="0">
                <a:latin typeface="Calibri" panose="020F0502020204030204" pitchFamily="34" charset="0"/>
                <a:ea typeface="Tahoma"/>
                <a:cs typeface="Calibri" panose="020F0502020204030204" pitchFamily="34" charset="0"/>
              </a:rPr>
              <a:t>Voorbereiding</a:t>
            </a:r>
          </a:p>
          <a:p>
            <a:pPr lvl="1">
              <a:buClr>
                <a:srgbClr val="E50056"/>
              </a:buClr>
              <a:buFont typeface="Arial" panose="020B0604020202020204" pitchFamily="34" charset="0"/>
              <a:buChar char="•"/>
            </a:pPr>
            <a:r>
              <a:rPr lang="nl-NL" altLang="nl-NL" sz="2200" dirty="0">
                <a:latin typeface="Calibri" panose="020F0502020204030204" pitchFamily="34" charset="0"/>
                <a:ea typeface="Tahoma"/>
                <a:cs typeface="Calibri" panose="020F0502020204030204" pitchFamily="34" charset="0"/>
              </a:rPr>
              <a:t>Overtuigen </a:t>
            </a:r>
          </a:p>
          <a:p>
            <a:pPr lvl="1">
              <a:buClr>
                <a:srgbClr val="E50056"/>
              </a:buClr>
              <a:buFont typeface="Arial" panose="020B0604020202020204" pitchFamily="34" charset="0"/>
              <a:buChar char="•"/>
            </a:pPr>
            <a:endParaRPr lang="nl-NL" altLang="nl-NL" sz="1500" dirty="0">
              <a:latin typeface="Calibri" panose="020F0502020204030204" pitchFamily="34" charset="0"/>
              <a:ea typeface="Tahoma"/>
              <a:cs typeface="Calibri" panose="020F0502020204030204" pitchFamily="34" charset="0"/>
            </a:endParaRPr>
          </a:p>
          <a:p>
            <a:pPr>
              <a:buClr>
                <a:srgbClr val="E50856"/>
              </a:buClr>
            </a:pPr>
            <a:endParaRPr lang="en-US" sz="1500"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fld id="{FACE7509-F60A-4509-9491-CD4ED7B54EDD}" type="slidenum">
              <a:rPr lang="nl-NL" smtClean="0"/>
              <a:pPr/>
              <a:t>12</a:t>
            </a:fld>
            <a:endParaRPr lang="nl-NL"/>
          </a:p>
        </p:txBody>
      </p:sp>
      <p:pic>
        <p:nvPicPr>
          <p:cNvPr id="6" name="Afbeelding 5" descr="3D-weergave van gestapelde vormen in verschillende kleuren">
            <a:extLst>
              <a:ext uri="{FF2B5EF4-FFF2-40B4-BE49-F238E27FC236}">
                <a16:creationId xmlns:a16="http://schemas.microsoft.com/office/drawing/2014/main" id="{D141DA57-AD53-45E3-B14D-EC41592C86AF}"/>
              </a:ext>
            </a:extLst>
          </p:cNvPr>
          <p:cNvPicPr>
            <a:picLocks noChangeAspect="1"/>
          </p:cNvPicPr>
          <p:nvPr/>
        </p:nvPicPr>
        <p:blipFill>
          <a:blip r:embed="rId4"/>
          <a:stretch>
            <a:fillRect/>
          </a:stretch>
        </p:blipFill>
        <p:spPr>
          <a:xfrm>
            <a:off x="7325710" y="1668494"/>
            <a:ext cx="4445877" cy="2963919"/>
          </a:xfrm>
          <a:prstGeom prst="rect">
            <a:avLst/>
          </a:prstGeom>
        </p:spPr>
      </p:pic>
    </p:spTree>
    <p:extLst>
      <p:ext uri="{BB962C8B-B14F-4D97-AF65-F5344CB8AC3E}">
        <p14:creationId xmlns:p14="http://schemas.microsoft.com/office/powerpoint/2010/main" val="69874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De gouden driehoek</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fld id="{FACE7509-F60A-4509-9491-CD4ED7B54EDD}" type="slidenum">
              <a:rPr lang="nl-NL" smtClean="0"/>
              <a:pPr/>
              <a:t>13</a:t>
            </a:fld>
            <a:endParaRPr lang="nl-NL"/>
          </a:p>
        </p:txBody>
      </p:sp>
      <p:grpSp>
        <p:nvGrpSpPr>
          <p:cNvPr id="8" name="Groep 7">
            <a:extLst>
              <a:ext uri="{FF2B5EF4-FFF2-40B4-BE49-F238E27FC236}">
                <a16:creationId xmlns:a16="http://schemas.microsoft.com/office/drawing/2014/main" id="{90E281B8-95B8-44F6-83D0-88ADE6572FA0}"/>
              </a:ext>
            </a:extLst>
          </p:cNvPr>
          <p:cNvGrpSpPr/>
          <p:nvPr/>
        </p:nvGrpSpPr>
        <p:grpSpPr>
          <a:xfrm>
            <a:off x="2567732" y="1466056"/>
            <a:ext cx="6984405" cy="3925888"/>
            <a:chOff x="2728518" y="842372"/>
            <a:chExt cx="6984405" cy="3925888"/>
          </a:xfrm>
        </p:grpSpPr>
        <p:sp>
          <p:nvSpPr>
            <p:cNvPr id="10" name="Gelijkbenige driehoek 9">
              <a:extLst>
                <a:ext uri="{FF2B5EF4-FFF2-40B4-BE49-F238E27FC236}">
                  <a16:creationId xmlns:a16="http://schemas.microsoft.com/office/drawing/2014/main" id="{80AE9117-904B-41E3-B444-BD363A44811F}"/>
                </a:ext>
              </a:extLst>
            </p:cNvPr>
            <p:cNvSpPr/>
            <p:nvPr/>
          </p:nvSpPr>
          <p:spPr bwMode="auto">
            <a:xfrm>
              <a:off x="4313239" y="1312272"/>
              <a:ext cx="3959225" cy="3455988"/>
            </a:xfrm>
            <a:prstGeom prst="triangle">
              <a:avLst/>
            </a:prstGeom>
            <a:solidFill>
              <a:schemeClr val="tx2"/>
            </a:solidFill>
            <a:ln w="9525" cap="flat" cmpd="sng" algn="ctr">
              <a:solidFill>
                <a:schemeClr val="tx1"/>
              </a:solidFill>
              <a:prstDash val="solid"/>
              <a:round/>
              <a:headEnd type="none" w="med" len="med"/>
              <a:tailEnd type="none" w="med" len="med"/>
            </a:ln>
            <a:effectLst/>
          </p:spPr>
          <p:txBody>
            <a:bodyPr/>
            <a:lstStyle/>
            <a:p>
              <a:pPr algn="ctr">
                <a:defRPr/>
              </a:pPr>
              <a:r>
                <a:rPr lang="nl-NL" sz="2000" b="1" dirty="0">
                  <a:solidFill>
                    <a:schemeClr val="bg1"/>
                  </a:solidFill>
                  <a:latin typeface="Calibri" panose="020F0502020204030204" pitchFamily="34" charset="0"/>
                  <a:cs typeface="Calibri" panose="020F0502020204030204" pitchFamily="34" charset="0"/>
                </a:rPr>
                <a:t>Presenteren</a:t>
              </a:r>
            </a:p>
            <a:p>
              <a:pPr algn="ctr">
                <a:defRPr/>
              </a:pPr>
              <a:r>
                <a:rPr lang="nl-NL" sz="2000" b="1" dirty="0">
                  <a:solidFill>
                    <a:schemeClr val="bg1"/>
                  </a:solidFill>
                  <a:latin typeface="Calibri" panose="020F0502020204030204" pitchFamily="34" charset="0"/>
                  <a:cs typeface="Calibri" panose="020F0502020204030204" pitchFamily="34" charset="0"/>
                </a:rPr>
                <a:t>met </a:t>
              </a:r>
            </a:p>
            <a:p>
              <a:pPr algn="ctr">
                <a:defRPr/>
              </a:pPr>
              <a:r>
                <a:rPr lang="nl-NL" sz="2000" b="1" dirty="0">
                  <a:solidFill>
                    <a:schemeClr val="bg1"/>
                  </a:solidFill>
                  <a:latin typeface="Calibri" panose="020F0502020204030204" pitchFamily="34" charset="0"/>
                  <a:cs typeface="Calibri" panose="020F0502020204030204" pitchFamily="34" charset="0"/>
                </a:rPr>
                <a:t>Impact</a:t>
              </a:r>
              <a:endParaRPr lang="nl-NL" b="1" dirty="0">
                <a:solidFill>
                  <a:schemeClr val="bg1"/>
                </a:solidFill>
                <a:latin typeface="Calibri" panose="020F0502020204030204" pitchFamily="34" charset="0"/>
                <a:cs typeface="Calibri" panose="020F0502020204030204" pitchFamily="34" charset="0"/>
              </a:endParaRPr>
            </a:p>
          </p:txBody>
        </p:sp>
        <p:sp>
          <p:nvSpPr>
            <p:cNvPr id="11" name="Tekstvak 5">
              <a:extLst>
                <a:ext uri="{FF2B5EF4-FFF2-40B4-BE49-F238E27FC236}">
                  <a16:creationId xmlns:a16="http://schemas.microsoft.com/office/drawing/2014/main" id="{CC1E81D2-A336-4CEF-8A79-6C3CEEF8651F}"/>
                </a:ext>
              </a:extLst>
            </p:cNvPr>
            <p:cNvSpPr txBox="1">
              <a:spLocks noChangeArrowheads="1"/>
            </p:cNvSpPr>
            <p:nvPr/>
          </p:nvSpPr>
          <p:spPr bwMode="auto">
            <a:xfrm>
              <a:off x="5428457" y="842372"/>
              <a:ext cx="1728787" cy="400110"/>
            </a:xfrm>
            <a:prstGeom prst="rect">
              <a:avLst/>
            </a:prstGeom>
            <a:noFill/>
            <a:ln w="9525">
              <a:noFill/>
              <a:miter lim="800000"/>
              <a:headEnd/>
              <a:tailEnd/>
            </a:ln>
          </p:spPr>
          <p:txBody>
            <a:bodyPr>
              <a:spAutoFit/>
            </a:bodyPr>
            <a:lstStyle/>
            <a:p>
              <a:pPr algn="ctr"/>
              <a:r>
                <a:rPr lang="nl-NL" sz="2000" b="1" dirty="0">
                  <a:latin typeface="Calibri" panose="020F0502020204030204" pitchFamily="34" charset="0"/>
                  <a:cs typeface="Calibri" panose="020F0502020204030204" pitchFamily="34" charset="0"/>
                </a:rPr>
                <a:t>Inhoud</a:t>
              </a:r>
            </a:p>
          </p:txBody>
        </p:sp>
        <p:sp>
          <p:nvSpPr>
            <p:cNvPr id="13" name="Tekstvak 8">
              <a:extLst>
                <a:ext uri="{FF2B5EF4-FFF2-40B4-BE49-F238E27FC236}">
                  <a16:creationId xmlns:a16="http://schemas.microsoft.com/office/drawing/2014/main" id="{DC9F2A54-E29A-4910-BB64-2D794DA9FFB6}"/>
                </a:ext>
              </a:extLst>
            </p:cNvPr>
            <p:cNvSpPr txBox="1">
              <a:spLocks noChangeArrowheads="1"/>
            </p:cNvSpPr>
            <p:nvPr/>
          </p:nvSpPr>
          <p:spPr bwMode="auto">
            <a:xfrm>
              <a:off x="8128202" y="4041899"/>
              <a:ext cx="1584721" cy="400110"/>
            </a:xfrm>
            <a:prstGeom prst="rect">
              <a:avLst/>
            </a:prstGeom>
            <a:noFill/>
            <a:ln w="9525">
              <a:noFill/>
              <a:miter lim="800000"/>
              <a:headEnd/>
              <a:tailEnd/>
            </a:ln>
          </p:spPr>
          <p:txBody>
            <a:bodyPr wrap="square">
              <a:spAutoFit/>
            </a:bodyPr>
            <a:lstStyle/>
            <a:p>
              <a:pPr algn="ctr"/>
              <a:r>
                <a:rPr lang="nl-NL" sz="2000" b="1" dirty="0">
                  <a:latin typeface="Calibri" panose="020F0502020204030204" pitchFamily="34" charset="0"/>
                  <a:cs typeface="Calibri" panose="020F0502020204030204" pitchFamily="34" charset="0"/>
                </a:rPr>
                <a:t>Publiek</a:t>
              </a:r>
            </a:p>
          </p:txBody>
        </p:sp>
        <p:sp>
          <p:nvSpPr>
            <p:cNvPr id="14" name="Tekstvak 6">
              <a:extLst>
                <a:ext uri="{FF2B5EF4-FFF2-40B4-BE49-F238E27FC236}">
                  <a16:creationId xmlns:a16="http://schemas.microsoft.com/office/drawing/2014/main" id="{169A4542-246B-485C-8BA6-8E0B77FD6042}"/>
                </a:ext>
              </a:extLst>
            </p:cNvPr>
            <p:cNvSpPr txBox="1">
              <a:spLocks noChangeArrowheads="1"/>
            </p:cNvSpPr>
            <p:nvPr/>
          </p:nvSpPr>
          <p:spPr bwMode="auto">
            <a:xfrm>
              <a:off x="2728518" y="4010873"/>
              <a:ext cx="1656854" cy="400110"/>
            </a:xfrm>
            <a:prstGeom prst="rect">
              <a:avLst/>
            </a:prstGeom>
            <a:noFill/>
            <a:ln w="9525">
              <a:noFill/>
              <a:miter lim="800000"/>
              <a:headEnd/>
              <a:tailEnd/>
            </a:ln>
          </p:spPr>
          <p:txBody>
            <a:bodyPr wrap="square">
              <a:spAutoFit/>
            </a:bodyPr>
            <a:lstStyle/>
            <a:p>
              <a:pPr algn="ctr"/>
              <a:r>
                <a:rPr lang="nl-NL" sz="2000" b="1" dirty="0">
                  <a:latin typeface="Calibri" panose="020F0502020204030204" pitchFamily="34" charset="0"/>
                  <a:cs typeface="Calibri" panose="020F0502020204030204" pitchFamily="34" charset="0"/>
                </a:rPr>
                <a:t>Presentator</a:t>
              </a:r>
            </a:p>
          </p:txBody>
        </p:sp>
      </p:grpSp>
    </p:spTree>
    <p:extLst>
      <p:ext uri="{BB962C8B-B14F-4D97-AF65-F5344CB8AC3E}">
        <p14:creationId xmlns:p14="http://schemas.microsoft.com/office/powerpoint/2010/main" val="279880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D416E0F-BA8C-4EBA-83DE-6F13EBD706D6}"/>
              </a:ext>
            </a:extLst>
          </p:cNvPr>
          <p:cNvPicPr>
            <a:picLocks noChangeAspect="1"/>
          </p:cNvPicPr>
          <p:nvPr/>
        </p:nvPicPr>
        <p:blipFill>
          <a:blip r:embed="rId3"/>
          <a:stretch>
            <a:fillRect/>
          </a:stretch>
        </p:blipFill>
        <p:spPr>
          <a:xfrm rot="5400000">
            <a:off x="5192487" y="-141513"/>
            <a:ext cx="1807028" cy="12192002"/>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415038"/>
            <a:ext cx="10515600" cy="1084420"/>
          </a:xfrm>
        </p:spPr>
        <p:txBody>
          <a:bodyPr>
            <a:normAutofit/>
          </a:bodyPr>
          <a:lstStyle/>
          <a:p>
            <a:r>
              <a:rPr lang="nl-NL" sz="4000" cap="none" dirty="0">
                <a:latin typeface="Calibri" panose="020F0502020204030204" pitchFamily="34" charset="0"/>
                <a:cs typeface="Calibri" panose="020F0502020204030204" pitchFamily="34" charset="0"/>
              </a:rPr>
              <a:t>Basis mondelinge communicatie</a:t>
            </a:r>
            <a:br>
              <a:rPr lang="nl-NL" sz="4000" cap="none" dirty="0">
                <a:latin typeface="Calibri" panose="020F0502020204030204" pitchFamily="34" charset="0"/>
                <a:cs typeface="Calibri" panose="020F0502020204030204" pitchFamily="34" charset="0"/>
              </a:rPr>
            </a:br>
            <a:r>
              <a:rPr lang="nl-NL" sz="3100" cap="none" dirty="0">
                <a:latin typeface="Calibri" panose="020F0502020204030204" pitchFamily="34" charset="0"/>
                <a:cs typeface="Calibri" panose="020F0502020204030204" pitchFamily="34" charset="0"/>
              </a:rPr>
              <a:t>Hoe zat het ook alweer? </a:t>
            </a:r>
            <a:endParaRPr lang="en-US" sz="4000" cap="none" dirty="0">
              <a:latin typeface="Calibri" panose="020F0502020204030204" pitchFamily="34" charset="0"/>
              <a:cs typeface="Calibri" panose="020F0502020204030204" pitchFamily="34" charset="0"/>
            </a:endParaRPr>
          </a:p>
        </p:txBody>
      </p:sp>
      <p:sp>
        <p:nvSpPr>
          <p:cNvPr id="5" name="Tijdelijke aanduiding voor tekst 4">
            <a:extLst>
              <a:ext uri="{FF2B5EF4-FFF2-40B4-BE49-F238E27FC236}">
                <a16:creationId xmlns:a16="http://schemas.microsoft.com/office/drawing/2014/main" id="{47925A89-B7EA-45A5-957B-B12FDD23B2DD}"/>
              </a:ext>
            </a:extLst>
          </p:cNvPr>
          <p:cNvSpPr>
            <a:spLocks noGrp="1"/>
          </p:cNvSpPr>
          <p:nvPr>
            <p:ph type="body" sz="quarter" idx="18"/>
          </p:nvPr>
        </p:nvSpPr>
        <p:spPr>
          <a:xfrm>
            <a:off x="838200" y="2455445"/>
            <a:ext cx="3502573" cy="1390016"/>
          </a:xfrm>
        </p:spPr>
        <p:txBody>
          <a:bodyPr>
            <a:normAutofit lnSpcReduction="10000"/>
          </a:bodyPr>
          <a:lstStyle/>
          <a:p>
            <a:pPr marL="0" indent="0">
              <a:buClr>
                <a:srgbClr val="E50056"/>
              </a:buClr>
              <a:buNone/>
            </a:pPr>
            <a:r>
              <a:rPr lang="nl-NL" altLang="nl-NL" sz="2400" b="1" dirty="0" err="1">
                <a:latin typeface="Calibri" panose="020F0502020204030204" pitchFamily="34" charset="0"/>
                <a:ea typeface="Tahoma"/>
                <a:cs typeface="Calibri" panose="020F0502020204030204" pitchFamily="34" charset="0"/>
              </a:rPr>
              <a:t>Geprekken</a:t>
            </a:r>
            <a:endParaRPr lang="nl-NL" altLang="nl-NL" sz="2400" b="1" dirty="0">
              <a:latin typeface="Calibri" panose="020F0502020204030204" pitchFamily="34" charset="0"/>
              <a:ea typeface="Tahoma"/>
              <a:cs typeface="Calibri" panose="020F0502020204030204" pitchFamily="34" charset="0"/>
            </a:endParaRPr>
          </a:p>
          <a:p>
            <a:pPr lvl="1">
              <a:buClr>
                <a:srgbClr val="E50056"/>
              </a:buClr>
              <a:buFont typeface="Arial" panose="020B0604020202020204" pitchFamily="34" charset="0"/>
              <a:buChar char="•"/>
            </a:pPr>
            <a:r>
              <a:rPr lang="nl-NL" altLang="nl-NL" dirty="0">
                <a:latin typeface="Calibri" panose="020F0502020204030204" pitchFamily="34" charset="0"/>
                <a:ea typeface="Tahoma"/>
                <a:cs typeface="Calibri" panose="020F0502020204030204" pitchFamily="34" charset="0"/>
              </a:rPr>
              <a:t>Structuur</a:t>
            </a:r>
          </a:p>
          <a:p>
            <a:pPr lvl="1">
              <a:buClr>
                <a:srgbClr val="E50056"/>
              </a:buClr>
              <a:buFont typeface="Arial" panose="020B0604020202020204" pitchFamily="34" charset="0"/>
              <a:buChar char="•"/>
            </a:pPr>
            <a:r>
              <a:rPr lang="nl-NL" altLang="nl-NL" dirty="0">
                <a:latin typeface="Calibri" panose="020F0502020204030204" pitchFamily="34" charset="0"/>
                <a:ea typeface="Tahoma"/>
                <a:cs typeface="Calibri" panose="020F0502020204030204" pitchFamily="34" charset="0"/>
              </a:rPr>
              <a:t>BOB model</a:t>
            </a:r>
          </a:p>
          <a:p>
            <a:pPr lvl="1">
              <a:buClr>
                <a:srgbClr val="E50056"/>
              </a:buClr>
              <a:buFont typeface="Arial" panose="020B0604020202020204" pitchFamily="34" charset="0"/>
              <a:buChar char="•"/>
            </a:pPr>
            <a:r>
              <a:rPr lang="nl-NL" altLang="nl-NL" dirty="0">
                <a:latin typeface="Calibri" panose="020F0502020204030204" pitchFamily="34" charset="0"/>
                <a:ea typeface="Tahoma"/>
                <a:cs typeface="Calibri" panose="020F0502020204030204" pitchFamily="34" charset="0"/>
              </a:rPr>
              <a:t>Besluiten nemen </a:t>
            </a:r>
          </a:p>
          <a:p>
            <a:pPr>
              <a:buClr>
                <a:srgbClr val="E50856"/>
              </a:buClr>
            </a:pPr>
            <a:endParaRPr lang="en-US" sz="1500"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fld id="{FACE7509-F60A-4509-9491-CD4ED7B54EDD}" type="slidenum">
              <a:rPr lang="nl-NL" smtClean="0"/>
              <a:pPr/>
              <a:t>14</a:t>
            </a:fld>
            <a:endParaRPr lang="nl-NL"/>
          </a:p>
        </p:txBody>
      </p:sp>
      <p:pic>
        <p:nvPicPr>
          <p:cNvPr id="6" name="Afbeelding 5" descr="3D-weergave van gestapelde vormen in verschillende kleuren">
            <a:extLst>
              <a:ext uri="{FF2B5EF4-FFF2-40B4-BE49-F238E27FC236}">
                <a16:creationId xmlns:a16="http://schemas.microsoft.com/office/drawing/2014/main" id="{D141DA57-AD53-45E3-B14D-EC41592C86AF}"/>
              </a:ext>
            </a:extLst>
          </p:cNvPr>
          <p:cNvPicPr>
            <a:picLocks noChangeAspect="1"/>
          </p:cNvPicPr>
          <p:nvPr/>
        </p:nvPicPr>
        <p:blipFill>
          <a:blip r:embed="rId4"/>
          <a:stretch>
            <a:fillRect/>
          </a:stretch>
        </p:blipFill>
        <p:spPr>
          <a:xfrm>
            <a:off x="7325710" y="1668494"/>
            <a:ext cx="4445877" cy="2963919"/>
          </a:xfrm>
          <a:prstGeom prst="rect">
            <a:avLst/>
          </a:prstGeom>
        </p:spPr>
      </p:pic>
    </p:spTree>
    <p:extLst>
      <p:ext uri="{BB962C8B-B14F-4D97-AF65-F5344CB8AC3E}">
        <p14:creationId xmlns:p14="http://schemas.microsoft.com/office/powerpoint/2010/main" val="156458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3FA8724E-AB64-46C0-AAED-96F4E3BB77D0}"/>
              </a:ext>
            </a:extLst>
          </p:cNvPr>
          <p:cNvSpPr/>
          <p:nvPr/>
        </p:nvSpPr>
        <p:spPr>
          <a:xfrm>
            <a:off x="4629488" y="1137351"/>
            <a:ext cx="7011036" cy="493986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BOB model</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fld id="{FACE7509-F60A-4509-9491-CD4ED7B54EDD}" type="slidenum">
              <a:rPr lang="nl-NL" smtClean="0"/>
              <a:pPr/>
              <a:t>15</a:t>
            </a:fld>
            <a:endParaRPr lang="nl-NL"/>
          </a:p>
        </p:txBody>
      </p:sp>
      <p:pic>
        <p:nvPicPr>
          <p:cNvPr id="2" name="Afbeelding 1">
            <a:extLst>
              <a:ext uri="{FF2B5EF4-FFF2-40B4-BE49-F238E27FC236}">
                <a16:creationId xmlns:a16="http://schemas.microsoft.com/office/drawing/2014/main" id="{5B7A66D9-4CA1-455F-8400-45B6132DE047}"/>
              </a:ext>
            </a:extLst>
          </p:cNvPr>
          <p:cNvPicPr>
            <a:picLocks noChangeAspect="1"/>
          </p:cNvPicPr>
          <p:nvPr/>
        </p:nvPicPr>
        <p:blipFill>
          <a:blip r:embed="rId3"/>
          <a:stretch>
            <a:fillRect/>
          </a:stretch>
        </p:blipFill>
        <p:spPr>
          <a:xfrm>
            <a:off x="5118537" y="1344930"/>
            <a:ext cx="6032938" cy="4524704"/>
          </a:xfrm>
          <a:prstGeom prst="rect">
            <a:avLst/>
          </a:prstGeom>
        </p:spPr>
      </p:pic>
      <p:pic>
        <p:nvPicPr>
          <p:cNvPr id="1028" name="Picture 4">
            <a:extLst>
              <a:ext uri="{FF2B5EF4-FFF2-40B4-BE49-F238E27FC236}">
                <a16:creationId xmlns:a16="http://schemas.microsoft.com/office/drawing/2014/main" id="{D1E7BD89-D8FA-4137-AFFA-853A09CD59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36" b="11797"/>
          <a:stretch/>
        </p:blipFill>
        <p:spPr bwMode="auto">
          <a:xfrm>
            <a:off x="551476" y="2900855"/>
            <a:ext cx="4019602" cy="203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A9C6CAEC-570F-48DC-BFCF-200DAA5BEBF0}"/>
              </a:ext>
            </a:extLst>
          </p:cNvPr>
          <p:cNvPicPr>
            <a:picLocks noChangeAspect="1"/>
          </p:cNvPicPr>
          <p:nvPr/>
        </p:nvPicPr>
        <p:blipFill>
          <a:blip r:embed="rId3"/>
          <a:stretch>
            <a:fillRect/>
          </a:stretch>
        </p:blipFill>
        <p:spPr>
          <a:xfrm>
            <a:off x="8318500" y="2"/>
            <a:ext cx="3873500" cy="6857998"/>
          </a:xfrm>
          <a:prstGeom prst="rect">
            <a:avLst/>
          </a:prstGeom>
        </p:spPr>
      </p:pic>
      <p:sp>
        <p:nvSpPr>
          <p:cNvPr id="5" name="Tijdelijke aanduiding voor tekst 4">
            <a:extLst>
              <a:ext uri="{FF2B5EF4-FFF2-40B4-BE49-F238E27FC236}">
                <a16:creationId xmlns:a16="http://schemas.microsoft.com/office/drawing/2014/main" id="{51622990-F6B8-4178-BC4D-4DC43B00747C}"/>
              </a:ext>
            </a:extLst>
          </p:cNvPr>
          <p:cNvSpPr>
            <a:spLocks noGrp="1"/>
          </p:cNvSpPr>
          <p:nvPr>
            <p:ph type="body" sz="quarter" idx="18"/>
          </p:nvPr>
        </p:nvSpPr>
        <p:spPr>
          <a:xfrm>
            <a:off x="838200" y="2037719"/>
            <a:ext cx="4800600" cy="3905250"/>
          </a:xfrm>
        </p:spPr>
        <p:txBody>
          <a:bodyPr/>
          <a:lstStyle/>
          <a:p>
            <a:pPr marL="0" indent="0">
              <a:buNone/>
            </a:pPr>
            <a:r>
              <a:rPr lang="nl-NL" b="1" dirty="0">
                <a:latin typeface="Calibri" panose="020F0502020204030204" pitchFamily="34" charset="0"/>
                <a:cs typeface="Calibri" panose="020F0502020204030204" pitchFamily="34" charset="0"/>
              </a:rPr>
              <a:t>Deel je ervaring in tweetallen</a:t>
            </a:r>
          </a:p>
          <a:p>
            <a:pPr>
              <a:buClr>
                <a:srgbClr val="E50856"/>
              </a:buClr>
            </a:pPr>
            <a:r>
              <a:rPr lang="nl-NL" dirty="0">
                <a:latin typeface="Calibri" panose="020F0502020204030204" pitchFamily="34" charset="0"/>
                <a:cs typeface="Calibri" panose="020F0502020204030204" pitchFamily="34" charset="0"/>
              </a:rPr>
              <a:t>Wat is je ervaring met presenteren?</a:t>
            </a:r>
          </a:p>
          <a:p>
            <a:pPr>
              <a:buClr>
                <a:srgbClr val="E50856"/>
              </a:buClr>
            </a:pPr>
            <a:r>
              <a:rPr lang="nl-NL" dirty="0">
                <a:latin typeface="Calibri" panose="020F0502020204030204" pitchFamily="34" charset="0"/>
                <a:cs typeface="Calibri" panose="020F0502020204030204" pitchFamily="34" charset="0"/>
              </a:rPr>
              <a:t>Wat roept presenteren bij je op?</a:t>
            </a:r>
          </a:p>
          <a:p>
            <a:pPr>
              <a:buClr>
                <a:srgbClr val="E50856"/>
              </a:buClr>
            </a:pPr>
            <a:r>
              <a:rPr lang="nl-NL" dirty="0">
                <a:latin typeface="Calibri" panose="020F0502020204030204" pitchFamily="34" charset="0"/>
                <a:cs typeface="Calibri" panose="020F0502020204030204" pitchFamily="34" charset="0"/>
              </a:rPr>
              <a:t>Wat wil je nog leren?</a:t>
            </a:r>
          </a:p>
          <a:p>
            <a:pPr>
              <a:buClr>
                <a:srgbClr val="E50856"/>
              </a:buClr>
            </a:pPr>
            <a:r>
              <a:rPr lang="nl-NL" dirty="0">
                <a:latin typeface="Calibri" panose="020F0502020204030204" pitchFamily="34" charset="0"/>
                <a:cs typeface="Calibri" panose="020F0502020204030204" pitchFamily="34" charset="0"/>
              </a:rPr>
              <a:t>Wat wil je uit de lessen halen?</a:t>
            </a:r>
          </a:p>
        </p:txBody>
      </p:sp>
      <p:sp>
        <p:nvSpPr>
          <p:cNvPr id="7" name="Tijdelijke aanduiding voor dianummer 6">
            <a:extLst>
              <a:ext uri="{FF2B5EF4-FFF2-40B4-BE49-F238E27FC236}">
                <a16:creationId xmlns:a16="http://schemas.microsoft.com/office/drawing/2014/main" id="{8C832677-748C-49E7-9E6A-86635F53C3D4}"/>
              </a:ext>
            </a:extLst>
          </p:cNvPr>
          <p:cNvSpPr>
            <a:spLocks noGrp="1"/>
          </p:cNvSpPr>
          <p:nvPr>
            <p:ph type="sldNum" sz="quarter" idx="20"/>
          </p:nvPr>
        </p:nvSpPr>
        <p:spPr/>
        <p:txBody>
          <a:bodyPr/>
          <a:lstStyle/>
          <a:p>
            <a:fld id="{FACE7509-F60A-4509-9491-CD4ED7B54EDD}" type="slidenum">
              <a:rPr lang="nl-NL" smtClean="0"/>
              <a:pPr/>
              <a:t>16</a:t>
            </a:fld>
            <a:endParaRPr lang="nl-NL"/>
          </a:p>
        </p:txBody>
      </p:sp>
      <p:pic>
        <p:nvPicPr>
          <p:cNvPr id="6" name="Afbeelding 5" descr="Twee telefoons die met elkaar praten">
            <a:extLst>
              <a:ext uri="{FF2B5EF4-FFF2-40B4-BE49-F238E27FC236}">
                <a16:creationId xmlns:a16="http://schemas.microsoft.com/office/drawing/2014/main" id="{B6BEDA7C-1F74-4312-A0C7-7F21F4586C06}"/>
              </a:ext>
            </a:extLst>
          </p:cNvPr>
          <p:cNvPicPr>
            <a:picLocks noChangeAspect="1"/>
          </p:cNvPicPr>
          <p:nvPr/>
        </p:nvPicPr>
        <p:blipFill rotWithShape="1">
          <a:blip r:embed="rId4"/>
          <a:srcRect b="10997"/>
          <a:stretch/>
        </p:blipFill>
        <p:spPr>
          <a:xfrm>
            <a:off x="6424447" y="1953637"/>
            <a:ext cx="5136932" cy="3429000"/>
          </a:xfrm>
          <a:prstGeom prst="rect">
            <a:avLst/>
          </a:prstGeom>
        </p:spPr>
      </p:pic>
      <p:sp>
        <p:nvSpPr>
          <p:cNvPr id="8" name="Titel 3">
            <a:extLst>
              <a:ext uri="{FF2B5EF4-FFF2-40B4-BE49-F238E27FC236}">
                <a16:creationId xmlns:a16="http://schemas.microsoft.com/office/drawing/2014/main" id="{A4164CCC-57E6-4142-AB10-342E2CACE513}"/>
              </a:ext>
            </a:extLst>
          </p:cNvPr>
          <p:cNvSpPr txBox="1">
            <a:spLocks/>
          </p:cNvSpPr>
          <p:nvPr/>
        </p:nvSpPr>
        <p:spPr>
          <a:xfrm>
            <a:off x="838200" y="365129"/>
            <a:ext cx="10515600" cy="1325563"/>
          </a:xfrm>
          <a:prstGeom prst="rect">
            <a:avLst/>
          </a:prstGeom>
        </p:spPr>
        <p:txBody>
          <a:bodyPr vert="horz" lIns="91440" tIns="45720" rIns="91440" bIns="45720" rtlCol="0" anchor="b">
            <a:normAutofit/>
          </a:bodyPr>
          <a:lstStyle>
            <a:lvl1pPr algn="l" defTabSz="514337" rtl="0" eaLnBrk="1" latinLnBrk="0" hangingPunct="1">
              <a:lnSpc>
                <a:spcPct val="90000"/>
              </a:lnSpc>
              <a:spcBef>
                <a:spcPct val="0"/>
              </a:spcBef>
              <a:buNone/>
              <a:defRPr lang="nl-NL" sz="3200" b="1" kern="1200" cap="all" baseline="0">
                <a:solidFill>
                  <a:schemeClr val="tx2"/>
                </a:solidFill>
                <a:latin typeface="Avenir Next Condensed Medium" panose="020B0606020202020204" pitchFamily="34" charset="0"/>
                <a:ea typeface="+mj-ea"/>
                <a:cs typeface="Arial" panose="020B0604020202020204" pitchFamily="34" charset="0"/>
                <a:sym typeface="Avenir Next Condensed Demi Bold"/>
              </a:defRPr>
            </a:lvl1pPr>
          </a:lstStyle>
          <a:p>
            <a:r>
              <a:rPr lang="en-US" sz="4000" cap="none" dirty="0" err="1">
                <a:latin typeface="Calibri" panose="020F0502020204030204" pitchFamily="34" charset="0"/>
                <a:cs typeface="Calibri" panose="020F0502020204030204" pitchFamily="34" charset="0"/>
              </a:rPr>
              <a:t>Presenteren</a:t>
            </a:r>
            <a:br>
              <a:rPr lang="en-US" sz="4000" cap="none" dirty="0">
                <a:latin typeface="Calibri" panose="020F0502020204030204" pitchFamily="34" charset="0"/>
                <a:cs typeface="Calibri" panose="020F0502020204030204" pitchFamily="34" charset="0"/>
              </a:rPr>
            </a:br>
            <a:r>
              <a:rPr lang="en-US" cap="none" dirty="0" err="1">
                <a:latin typeface="Calibri" panose="020F0502020204030204" pitchFamily="34" charset="0"/>
                <a:cs typeface="Calibri" panose="020F0502020204030204" pitchFamily="34" charset="0"/>
              </a:rPr>
              <a:t>Introductie</a:t>
            </a:r>
            <a:endParaRPr lang="en-US" sz="4000" cap="non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206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9F30A00F-8D21-4651-93E3-6AC62DB011B2}"/>
              </a:ext>
            </a:extLst>
          </p:cNvPr>
          <p:cNvPicPr>
            <a:picLocks noChangeAspect="1"/>
          </p:cNvPicPr>
          <p:nvPr/>
        </p:nvPicPr>
        <p:blipFill>
          <a:blip r:embed="rId3"/>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8589AE21-B77B-4B09-86A3-909E732A9C49}"/>
              </a:ext>
            </a:extLst>
          </p:cNvPr>
          <p:cNvSpPr>
            <a:spLocks noGrp="1"/>
          </p:cNvSpPr>
          <p:nvPr>
            <p:ph type="title"/>
          </p:nvPr>
        </p:nvSpPr>
        <p:spPr/>
        <p:txBody>
          <a:bodyPr>
            <a:normAutofit/>
          </a:bodyPr>
          <a:lstStyle/>
          <a:p>
            <a:r>
              <a:rPr lang="en-US" sz="4000" cap="none" dirty="0" err="1">
                <a:latin typeface="Calibri" panose="020F0502020204030204" pitchFamily="34" charset="0"/>
                <a:cs typeface="Calibri" panose="020F0502020204030204" pitchFamily="34" charset="0"/>
              </a:rPr>
              <a:t>Presenteren</a:t>
            </a:r>
            <a:br>
              <a:rPr lang="en-US" sz="4000" cap="none" dirty="0">
                <a:latin typeface="Calibri" panose="020F0502020204030204" pitchFamily="34" charset="0"/>
                <a:cs typeface="Calibri" panose="020F0502020204030204" pitchFamily="34" charset="0"/>
              </a:rPr>
            </a:br>
            <a:r>
              <a:rPr lang="en-US" cap="none" dirty="0" err="1">
                <a:latin typeface="Calibri" panose="020F0502020204030204" pitchFamily="34" charset="0"/>
                <a:cs typeface="Calibri" panose="020F0502020204030204" pitchFamily="34" charset="0"/>
              </a:rPr>
              <a:t>Oefening</a:t>
            </a:r>
            <a:r>
              <a:rPr lang="en-US" cap="none" dirty="0">
                <a:latin typeface="Calibri" panose="020F0502020204030204" pitchFamily="34" charset="0"/>
                <a:cs typeface="Calibri" panose="020F0502020204030204" pitchFamily="34" charset="0"/>
              </a:rPr>
              <a:t> </a:t>
            </a:r>
            <a:r>
              <a:rPr lang="en-US" cap="none" dirty="0" err="1">
                <a:latin typeface="Calibri" panose="020F0502020204030204" pitchFamily="34" charset="0"/>
                <a:cs typeface="Calibri" panose="020F0502020204030204" pitchFamily="34" charset="0"/>
              </a:rPr>
              <a:t>baart</a:t>
            </a:r>
            <a:r>
              <a:rPr lang="en-US" cap="none" dirty="0">
                <a:latin typeface="Calibri" panose="020F0502020204030204" pitchFamily="34" charset="0"/>
                <a:cs typeface="Calibri" panose="020F0502020204030204" pitchFamily="34" charset="0"/>
              </a:rPr>
              <a:t> kunst</a:t>
            </a:r>
            <a:endParaRPr lang="en-US" sz="4000" cap="none" dirty="0">
              <a:latin typeface="Calibri" panose="020F0502020204030204" pitchFamily="34" charset="0"/>
              <a:cs typeface="Calibri" panose="020F0502020204030204" pitchFamily="34" charset="0"/>
            </a:endParaRPr>
          </a:p>
        </p:txBody>
      </p:sp>
      <p:sp>
        <p:nvSpPr>
          <p:cNvPr id="5" name="Tijdelijke aanduiding voor tekst 4">
            <a:extLst>
              <a:ext uri="{FF2B5EF4-FFF2-40B4-BE49-F238E27FC236}">
                <a16:creationId xmlns:a16="http://schemas.microsoft.com/office/drawing/2014/main" id="{242E7992-539E-4872-BC7B-46DF27B47185}"/>
              </a:ext>
            </a:extLst>
          </p:cNvPr>
          <p:cNvSpPr>
            <a:spLocks noGrp="1"/>
          </p:cNvSpPr>
          <p:nvPr>
            <p:ph type="body" sz="quarter" idx="18"/>
          </p:nvPr>
        </p:nvSpPr>
        <p:spPr>
          <a:xfrm>
            <a:off x="838200" y="2064020"/>
            <a:ext cx="6792310" cy="3905250"/>
          </a:xfrm>
        </p:spPr>
        <p:txBody>
          <a:bodyPr>
            <a:normAutofit fontScale="85000" lnSpcReduction="10000"/>
          </a:bodyPr>
          <a:lstStyle/>
          <a:p>
            <a:pPr marL="0" indent="0">
              <a:lnSpc>
                <a:spcPct val="140000"/>
              </a:lnSpc>
              <a:buNone/>
            </a:pPr>
            <a:r>
              <a:rPr lang="nl-NL" sz="2800" b="1" dirty="0">
                <a:latin typeface="Calibri" panose="020F0502020204030204" pitchFamily="34" charset="0"/>
                <a:cs typeface="Calibri" panose="020F0502020204030204" pitchFamily="34" charset="0"/>
              </a:rPr>
              <a:t>Houd een minipresentatie van 1.30 min.</a:t>
            </a:r>
          </a:p>
          <a:p>
            <a:pPr>
              <a:lnSpc>
                <a:spcPct val="140000"/>
              </a:lnSpc>
              <a:buClr>
                <a:srgbClr val="E50056"/>
              </a:buClr>
            </a:pPr>
            <a:r>
              <a:rPr lang="nl-NL" sz="2800" dirty="0">
                <a:latin typeface="Calibri" panose="020F0502020204030204" pitchFamily="34" charset="0"/>
                <a:cs typeface="Calibri" panose="020F0502020204030204" pitchFamily="34" charset="0"/>
              </a:rPr>
              <a:t>Kies een van deze onderwerpen:</a:t>
            </a:r>
          </a:p>
          <a:p>
            <a:pPr lvl="1">
              <a:lnSpc>
                <a:spcPct val="140000"/>
              </a:lnSpc>
              <a:buClr>
                <a:srgbClr val="E500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Wat doe je voor werk? </a:t>
            </a:r>
          </a:p>
          <a:p>
            <a:pPr lvl="1">
              <a:lnSpc>
                <a:spcPct val="140000"/>
              </a:lnSpc>
              <a:buClr>
                <a:srgbClr val="E500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In hoeverre heb je in je werk te maken met presentaties? </a:t>
            </a:r>
          </a:p>
          <a:p>
            <a:pPr lvl="1">
              <a:lnSpc>
                <a:spcPct val="140000"/>
              </a:lnSpc>
              <a:buClr>
                <a:srgbClr val="E500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Wat vind je van presenteren? </a:t>
            </a:r>
          </a:p>
          <a:p>
            <a:pPr lvl="1">
              <a:lnSpc>
                <a:spcPct val="140000"/>
              </a:lnSpc>
              <a:buClr>
                <a:srgbClr val="E50056"/>
              </a:buClr>
              <a:buFont typeface="Arial" panose="020B0604020202020204" pitchFamily="34" charset="0"/>
              <a:buChar char="•"/>
            </a:pPr>
            <a:endParaRPr lang="nl-NL" sz="2400" dirty="0">
              <a:latin typeface="Calibri" panose="020F0502020204030204" pitchFamily="34" charset="0"/>
              <a:cs typeface="Calibri" panose="020F0502020204030204" pitchFamily="34" charset="0"/>
            </a:endParaRPr>
          </a:p>
          <a:p>
            <a:pPr marL="0" indent="0">
              <a:lnSpc>
                <a:spcPct val="140000"/>
              </a:lnSpc>
              <a:buNone/>
            </a:pPr>
            <a:r>
              <a:rPr lang="nl-NL" sz="2800" dirty="0">
                <a:latin typeface="Calibri" panose="020F0502020204030204" pitchFamily="34" charset="0"/>
                <a:cs typeface="Calibri" panose="020F0502020204030204" pitchFamily="34" charset="0"/>
              </a:rPr>
              <a:t>Feedback</a:t>
            </a:r>
          </a:p>
          <a:p>
            <a:pPr lvl="1">
              <a:lnSpc>
                <a:spcPct val="140000"/>
              </a:lnSpc>
              <a:buClr>
                <a:srgbClr val="E500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Gebruik feedback formulier (OO)</a:t>
            </a:r>
          </a:p>
          <a:p>
            <a:pPr lvl="1">
              <a:lnSpc>
                <a:spcPct val="140000"/>
              </a:lnSpc>
              <a:buClr>
                <a:srgbClr val="E500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Schrijf feedback op (input portfolio)</a:t>
            </a:r>
          </a:p>
          <a:p>
            <a:pPr marL="0" indent="0">
              <a:buNone/>
            </a:pPr>
            <a:endParaRPr lang="en-US" b="1"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2127BDBE-9E47-4456-A8C8-66497142C7ED}"/>
              </a:ext>
            </a:extLst>
          </p:cNvPr>
          <p:cNvSpPr>
            <a:spLocks noGrp="1"/>
          </p:cNvSpPr>
          <p:nvPr>
            <p:ph type="sldNum" sz="quarter" idx="20"/>
          </p:nvPr>
        </p:nvSpPr>
        <p:spPr/>
        <p:txBody>
          <a:bodyPr/>
          <a:lstStyle/>
          <a:p>
            <a:fld id="{FACE7509-F60A-4509-9491-CD4ED7B54EDD}" type="slidenum">
              <a:rPr lang="nl-NL" smtClean="0"/>
              <a:pPr/>
              <a:t>17</a:t>
            </a:fld>
            <a:endParaRPr lang="nl-NL"/>
          </a:p>
        </p:txBody>
      </p:sp>
      <p:pic>
        <p:nvPicPr>
          <p:cNvPr id="6" name="Picture 2" descr="Free Man Wearing Gray Dress Shirt and Blue Jeans Stock Photo">
            <a:extLst>
              <a:ext uri="{FF2B5EF4-FFF2-40B4-BE49-F238E27FC236}">
                <a16:creationId xmlns:a16="http://schemas.microsoft.com/office/drawing/2014/main" id="{120114BA-9D46-4BF1-A10C-EE7A7569A9B8}"/>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8597461" y="2326517"/>
            <a:ext cx="3310759" cy="2204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60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D416E0F-BA8C-4EBA-83DE-6F13EBD706D6}"/>
              </a:ext>
            </a:extLst>
          </p:cNvPr>
          <p:cNvPicPr>
            <a:picLocks noChangeAspect="1"/>
          </p:cNvPicPr>
          <p:nvPr/>
        </p:nvPicPr>
        <p:blipFill>
          <a:blip r:embed="rId3"/>
          <a:stretch>
            <a:fillRect/>
          </a:stretch>
        </p:blipFill>
        <p:spPr>
          <a:xfrm rot="5400000">
            <a:off x="5192487" y="-141513"/>
            <a:ext cx="1807028" cy="12192002"/>
          </a:xfrm>
          <a:prstGeom prst="rect">
            <a:avLst/>
          </a:prstGeom>
        </p:spPr>
      </p:pic>
      <p:sp>
        <p:nvSpPr>
          <p:cNvPr id="5" name="Tijdelijke aanduiding voor tekst 4">
            <a:extLst>
              <a:ext uri="{FF2B5EF4-FFF2-40B4-BE49-F238E27FC236}">
                <a16:creationId xmlns:a16="http://schemas.microsoft.com/office/drawing/2014/main" id="{47925A89-B7EA-45A5-957B-B12FDD23B2DD}"/>
              </a:ext>
            </a:extLst>
          </p:cNvPr>
          <p:cNvSpPr>
            <a:spLocks noGrp="1"/>
          </p:cNvSpPr>
          <p:nvPr>
            <p:ph type="body" sz="quarter" idx="18"/>
          </p:nvPr>
        </p:nvSpPr>
        <p:spPr>
          <a:xfrm>
            <a:off x="838199" y="1834234"/>
            <a:ext cx="5657194" cy="2575035"/>
          </a:xfrm>
        </p:spPr>
        <p:txBody>
          <a:bodyPr>
            <a:normAutofit/>
          </a:bodyPr>
          <a:lstStyle/>
          <a:p>
            <a:pPr marL="0" indent="0">
              <a:buNone/>
            </a:pPr>
            <a:r>
              <a:rPr lang="nl-NL" sz="1800" u="sng" dirty="0">
                <a:solidFill>
                  <a:schemeClr val="tx2"/>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Barack Obama </a:t>
            </a:r>
            <a:r>
              <a:rPr lang="nl-NL" sz="1800" u="sng" dirty="0" err="1">
                <a:solidFill>
                  <a:schemeClr val="tx2"/>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says</a:t>
            </a:r>
            <a:r>
              <a:rPr lang="nl-NL" sz="1800" u="sng" dirty="0">
                <a:solidFill>
                  <a:schemeClr val="tx2"/>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 </a:t>
            </a:r>
            <a:r>
              <a:rPr lang="nl-NL" sz="1800" u="sng" dirty="0" err="1">
                <a:solidFill>
                  <a:schemeClr val="tx2"/>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goodbye</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Wat </a:t>
            </a:r>
            <a:r>
              <a:rPr lang="en-US" sz="1800" dirty="0" err="1">
                <a:latin typeface="Calibri" panose="020F0502020204030204" pitchFamily="34" charset="0"/>
                <a:cs typeface="Calibri" panose="020F0502020204030204" pitchFamily="34" charset="0"/>
              </a:rPr>
              <a:t>maakt</a:t>
            </a:r>
            <a:r>
              <a:rPr lang="en-US" sz="1800" dirty="0">
                <a:latin typeface="Calibri" panose="020F0502020204030204" pitchFamily="34" charset="0"/>
                <a:cs typeface="Calibri" panose="020F0502020204030204" pitchFamily="34" charset="0"/>
              </a:rPr>
              <a:t> Barack Obama zo </a:t>
            </a:r>
            <a:r>
              <a:rPr lang="en-US" sz="1800" dirty="0" err="1">
                <a:latin typeface="Calibri" panose="020F0502020204030204" pitchFamily="34" charset="0"/>
                <a:cs typeface="Calibri" panose="020F0502020204030204" pitchFamily="34" charset="0"/>
              </a:rPr>
              <a:t>overtuigend</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als</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spreker</a:t>
            </a:r>
            <a:r>
              <a:rPr lang="en-US" sz="1800" dirty="0">
                <a:latin typeface="Calibri" panose="020F0502020204030204" pitchFamily="34" charset="0"/>
                <a:cs typeface="Calibri" panose="020F0502020204030204" pitchFamily="34" charset="0"/>
              </a:rPr>
              <a:t>?</a:t>
            </a:r>
          </a:p>
          <a:p>
            <a:pPr marL="0" indent="0">
              <a:buNone/>
            </a:pPr>
            <a:r>
              <a:rPr lang="en-US" sz="1800" dirty="0">
                <a:latin typeface="Calibri" panose="020F0502020204030204" pitchFamily="34" charset="0"/>
                <a:cs typeface="Calibri" panose="020F0502020204030204" pitchFamily="34" charset="0"/>
              </a:rPr>
              <a:t>Wat </a:t>
            </a:r>
            <a:r>
              <a:rPr lang="en-US" sz="1800" dirty="0" err="1">
                <a:latin typeface="Calibri" panose="020F0502020204030204" pitchFamily="34" charset="0"/>
                <a:cs typeface="Calibri" panose="020F0502020204030204" pitchFamily="34" charset="0"/>
              </a:rPr>
              <a:t>doet</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hij</a:t>
            </a:r>
            <a:r>
              <a:rPr lang="en-US" sz="1800" dirty="0">
                <a:latin typeface="Calibri" panose="020F0502020204030204" pitchFamily="34" charset="0"/>
                <a:cs typeface="Calibri" panose="020F0502020204030204" pitchFamily="34" charset="0"/>
              </a:rPr>
              <a:t>? Wat </a:t>
            </a:r>
            <a:r>
              <a:rPr lang="en-US" sz="1800" dirty="0" err="1">
                <a:latin typeface="Calibri" panose="020F0502020204030204" pitchFamily="34" charset="0"/>
                <a:cs typeface="Calibri" panose="020F0502020204030204" pitchFamily="34" charset="0"/>
              </a:rPr>
              <a:t>kan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hij</a:t>
            </a:r>
            <a:r>
              <a:rPr lang="en-US" sz="1800" dirty="0">
                <a:latin typeface="Calibri" panose="020F0502020204030204" pitchFamily="34" charset="0"/>
                <a:cs typeface="Calibri" panose="020F0502020204030204" pitchFamily="34" charset="0"/>
              </a:rPr>
              <a:t>?</a:t>
            </a:r>
          </a:p>
          <a:p>
            <a:endParaRPr lang="nl-NL" sz="1800" dirty="0">
              <a:latin typeface="Calibri" panose="020F0502020204030204" pitchFamily="34" charset="0"/>
              <a:cs typeface="Calibri" panose="020F0502020204030204" pitchFamily="34" charset="0"/>
            </a:endParaRPr>
          </a:p>
          <a:p>
            <a:pPr>
              <a:buClr>
                <a:srgbClr val="E50056"/>
              </a:buClr>
            </a:pPr>
            <a:r>
              <a:rPr lang="nl-NL" sz="1800" dirty="0">
                <a:latin typeface="Calibri" panose="020F0502020204030204" pitchFamily="34" charset="0"/>
                <a:cs typeface="Calibri" panose="020F0502020204030204" pitchFamily="34" charset="0"/>
              </a:rPr>
              <a:t>Schrijf op welke tips voor jou handig zijn.</a:t>
            </a:r>
          </a:p>
          <a:p>
            <a:pPr>
              <a:buClr>
                <a:srgbClr val="E50056"/>
              </a:buClr>
            </a:pPr>
            <a:r>
              <a:rPr lang="nl-NL" sz="1800" dirty="0">
                <a:latin typeface="Calibri" panose="020F0502020204030204" pitchFamily="34" charset="0"/>
                <a:cs typeface="Calibri" panose="020F0502020204030204" pitchFamily="34" charset="0"/>
              </a:rPr>
              <a:t>Deze lijst vul je telkens aan (input voor je portfolio).</a:t>
            </a:r>
            <a:endParaRPr lang="en-US" sz="1800" dirty="0">
              <a:latin typeface="Calibri" panose="020F0502020204030204" pitchFamily="34" charset="0"/>
              <a:cs typeface="Calibri" panose="020F0502020204030204" pitchFamily="34" charset="0"/>
            </a:endParaRPr>
          </a:p>
          <a:p>
            <a:pPr>
              <a:buClr>
                <a:srgbClr val="E50856"/>
              </a:buClr>
            </a:pPr>
            <a:endParaRPr lang="en-US" sz="1800"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fld id="{FACE7509-F60A-4509-9491-CD4ED7B54EDD}" type="slidenum">
              <a:rPr lang="nl-NL" smtClean="0"/>
              <a:pPr/>
              <a:t>18</a:t>
            </a:fld>
            <a:endParaRPr lang="nl-NL"/>
          </a:p>
        </p:txBody>
      </p:sp>
      <p:pic>
        <p:nvPicPr>
          <p:cNvPr id="10" name="Afbeelding 9">
            <a:extLst>
              <a:ext uri="{FF2B5EF4-FFF2-40B4-BE49-F238E27FC236}">
                <a16:creationId xmlns:a16="http://schemas.microsoft.com/office/drawing/2014/main" id="{91C160CD-3597-4B9D-8775-B9CA4FF9F6B5}"/>
              </a:ext>
            </a:extLst>
          </p:cNvPr>
          <p:cNvPicPr>
            <a:picLocks noChangeAspect="1"/>
          </p:cNvPicPr>
          <p:nvPr/>
        </p:nvPicPr>
        <p:blipFill>
          <a:blip r:embed="rId5"/>
          <a:stretch>
            <a:fillRect/>
          </a:stretch>
        </p:blipFill>
        <p:spPr>
          <a:xfrm>
            <a:off x="6725964" y="1378204"/>
            <a:ext cx="4887967" cy="3355414"/>
          </a:xfrm>
          <a:prstGeom prst="rect">
            <a:avLst/>
          </a:prstGeom>
        </p:spPr>
      </p:pic>
      <p:sp>
        <p:nvSpPr>
          <p:cNvPr id="13" name="Titel 3">
            <a:extLst>
              <a:ext uri="{FF2B5EF4-FFF2-40B4-BE49-F238E27FC236}">
                <a16:creationId xmlns:a16="http://schemas.microsoft.com/office/drawing/2014/main" id="{ECFDC8C3-9A44-4CCD-A602-D30628378446}"/>
              </a:ext>
            </a:extLst>
          </p:cNvPr>
          <p:cNvSpPr txBox="1">
            <a:spLocks/>
          </p:cNvSpPr>
          <p:nvPr/>
        </p:nvSpPr>
        <p:spPr>
          <a:xfrm>
            <a:off x="838200" y="365129"/>
            <a:ext cx="10515600" cy="1325563"/>
          </a:xfrm>
          <a:prstGeom prst="rect">
            <a:avLst/>
          </a:prstGeom>
        </p:spPr>
        <p:txBody>
          <a:bodyPr vert="horz" lIns="91440" tIns="45720" rIns="91440" bIns="45720" rtlCol="0" anchor="b">
            <a:normAutofit/>
          </a:bodyPr>
          <a:lstStyle>
            <a:lvl1pPr algn="l" defTabSz="514337" rtl="0" eaLnBrk="1" latinLnBrk="0" hangingPunct="1">
              <a:lnSpc>
                <a:spcPct val="90000"/>
              </a:lnSpc>
              <a:spcBef>
                <a:spcPct val="0"/>
              </a:spcBef>
              <a:buNone/>
              <a:defRPr lang="nl-NL" sz="3200" b="1" kern="1200" cap="all" baseline="0">
                <a:solidFill>
                  <a:schemeClr val="tx2"/>
                </a:solidFill>
                <a:latin typeface="Avenir Next Condensed Medium" panose="020B0606020202020204" pitchFamily="34" charset="0"/>
                <a:ea typeface="+mj-ea"/>
                <a:cs typeface="Arial" panose="020B0604020202020204" pitchFamily="34" charset="0"/>
                <a:sym typeface="Avenir Next Condensed Demi Bold"/>
              </a:defRPr>
            </a:lvl1pPr>
          </a:lstStyle>
          <a:p>
            <a:r>
              <a:rPr lang="en-US" sz="4000" cap="none" dirty="0" err="1">
                <a:latin typeface="Calibri" panose="020F0502020204030204" pitchFamily="34" charset="0"/>
                <a:cs typeface="Calibri" panose="020F0502020204030204" pitchFamily="34" charset="0"/>
              </a:rPr>
              <a:t>Presenteren</a:t>
            </a:r>
            <a:br>
              <a:rPr lang="en-US" sz="4000" cap="none" dirty="0">
                <a:latin typeface="Calibri" panose="020F0502020204030204" pitchFamily="34" charset="0"/>
                <a:cs typeface="Calibri" panose="020F0502020204030204" pitchFamily="34" charset="0"/>
              </a:rPr>
            </a:br>
            <a:r>
              <a:rPr lang="en-US" cap="none" dirty="0" err="1">
                <a:latin typeface="Calibri" panose="020F0502020204030204" pitchFamily="34" charset="0"/>
                <a:cs typeface="Calibri" panose="020F0502020204030204" pitchFamily="34" charset="0"/>
              </a:rPr>
              <a:t>Een</a:t>
            </a:r>
            <a:r>
              <a:rPr lang="en-US" cap="none" dirty="0">
                <a:latin typeface="Calibri" panose="020F0502020204030204" pitchFamily="34" charset="0"/>
                <a:cs typeface="Calibri" panose="020F0502020204030204" pitchFamily="34" charset="0"/>
              </a:rPr>
              <a:t> </a:t>
            </a:r>
            <a:r>
              <a:rPr lang="en-US" cap="none" dirty="0" err="1">
                <a:latin typeface="Calibri" panose="020F0502020204030204" pitchFamily="34" charset="0"/>
                <a:cs typeface="Calibri" panose="020F0502020204030204" pitchFamily="34" charset="0"/>
              </a:rPr>
              <a:t>voorbeeld</a:t>
            </a:r>
            <a:endParaRPr lang="en-US" sz="4000" cap="non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50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nummer 1">
            <a:extLst>
              <a:ext uri="{FF2B5EF4-FFF2-40B4-BE49-F238E27FC236}">
                <a16:creationId xmlns:a16="http://schemas.microsoft.com/office/drawing/2014/main" id="{372A916A-6A26-4385-ABCA-6A37499E3DAF}"/>
              </a:ext>
            </a:extLst>
          </p:cNvPr>
          <p:cNvSpPr>
            <a:spLocks noGrp="1"/>
          </p:cNvSpPr>
          <p:nvPr>
            <p:ph type="sldNum" sz="quarter" idx="12"/>
          </p:nvPr>
        </p:nvSpPr>
        <p:spPr/>
        <p:txBody>
          <a:bodyPr/>
          <a:lstStyle/>
          <a:p>
            <a:fld id="{FACE7509-F60A-4509-9491-CD4ED7B54EDD}" type="slidenum">
              <a:rPr lang="nl-NL" smtClean="0"/>
              <a:pPr/>
              <a:t>19</a:t>
            </a:fld>
            <a:endParaRPr lang="nl-NL"/>
          </a:p>
        </p:txBody>
      </p:sp>
      <p:sp>
        <p:nvSpPr>
          <p:cNvPr id="6" name="Tekstvak 5">
            <a:extLst>
              <a:ext uri="{FF2B5EF4-FFF2-40B4-BE49-F238E27FC236}">
                <a16:creationId xmlns:a16="http://schemas.microsoft.com/office/drawing/2014/main" id="{76673F71-9670-44E7-AD38-FBEA96F40831}"/>
              </a:ext>
            </a:extLst>
          </p:cNvPr>
          <p:cNvSpPr txBox="1"/>
          <p:nvPr/>
        </p:nvSpPr>
        <p:spPr>
          <a:xfrm>
            <a:off x="701566" y="1685698"/>
            <a:ext cx="7501321" cy="769441"/>
          </a:xfrm>
          <a:prstGeom prst="rect">
            <a:avLst/>
          </a:prstGeom>
          <a:noFill/>
        </p:spPr>
        <p:txBody>
          <a:bodyPr wrap="square" rtlCol="0">
            <a:spAutoFit/>
          </a:bodyPr>
          <a:lstStyle/>
          <a:p>
            <a:pPr marL="800100" lvl="1" indent="-342900">
              <a:buClr>
                <a:srgbClr val="E50856"/>
              </a:buClr>
              <a:buFont typeface="Arial" panose="020B0604020202020204" pitchFamily="34" charset="0"/>
              <a:buChar char="•"/>
            </a:pPr>
            <a:endParaRPr lang="nl-NL"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400" dirty="0"/>
          </a:p>
        </p:txBody>
      </p:sp>
      <p:graphicFrame>
        <p:nvGraphicFramePr>
          <p:cNvPr id="8" name="Grafiek 7">
            <a:extLst>
              <a:ext uri="{FF2B5EF4-FFF2-40B4-BE49-F238E27FC236}">
                <a16:creationId xmlns:a16="http://schemas.microsoft.com/office/drawing/2014/main" id="{2CD8CEC4-7DA2-42B4-8EBE-365C556FFFC9}"/>
              </a:ext>
            </a:extLst>
          </p:cNvPr>
          <p:cNvGraphicFramePr>
            <a:graphicFrameLocks/>
          </p:cNvGraphicFramePr>
          <p:nvPr>
            <p:extLst>
              <p:ext uri="{D42A27DB-BD31-4B8C-83A1-F6EECF244321}">
                <p14:modId xmlns:p14="http://schemas.microsoft.com/office/powerpoint/2010/main" val="2735844218"/>
              </p:ext>
            </p:extLst>
          </p:nvPr>
        </p:nvGraphicFramePr>
        <p:xfrm>
          <a:off x="2814144" y="1030014"/>
          <a:ext cx="6886904" cy="3696572"/>
        </p:xfrm>
        <a:graphic>
          <a:graphicData uri="http://schemas.openxmlformats.org/drawingml/2006/chart">
            <c:chart xmlns:c="http://schemas.openxmlformats.org/drawingml/2006/chart" xmlns:r="http://schemas.openxmlformats.org/officeDocument/2006/relationships" r:id="rId3"/>
          </a:graphicData>
        </a:graphic>
      </p:graphicFrame>
      <p:sp>
        <p:nvSpPr>
          <p:cNvPr id="10" name="Tijdelijke aanduiding voor tekst 19">
            <a:extLst>
              <a:ext uri="{FF2B5EF4-FFF2-40B4-BE49-F238E27FC236}">
                <a16:creationId xmlns:a16="http://schemas.microsoft.com/office/drawing/2014/main" id="{4EC4D13E-16E8-4499-9FD8-08DF1BBA5044}"/>
              </a:ext>
            </a:extLst>
          </p:cNvPr>
          <p:cNvSpPr txBox="1">
            <a:spLocks/>
          </p:cNvSpPr>
          <p:nvPr/>
        </p:nvSpPr>
        <p:spPr>
          <a:xfrm>
            <a:off x="2814145" y="5035682"/>
            <a:ext cx="6886904" cy="1209586"/>
          </a:xfrm>
          <a:prstGeom prst="rect">
            <a:avLst/>
          </a:prstGeom>
          <a:ln>
            <a:solidFill>
              <a:schemeClr val="tx2"/>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pPr>
            <a:r>
              <a:rPr lang="nl-NL" sz="2000" b="1" dirty="0">
                <a:solidFill>
                  <a:schemeClr val="tx1"/>
                </a:solidFill>
                <a:latin typeface="Calibri Light" panose="020F0302020204030204" pitchFamily="34" charset="0"/>
                <a:cs typeface="Calibri Light" panose="020F0302020204030204" pitchFamily="34" charset="0"/>
              </a:rPr>
              <a:t>Inhoud 								  7%</a:t>
            </a:r>
          </a:p>
          <a:p>
            <a:pPr marL="0" indent="0">
              <a:buNone/>
            </a:pPr>
            <a:r>
              <a:rPr lang="nl-NL" sz="2000" b="1" dirty="0">
                <a:solidFill>
                  <a:schemeClr val="tx1"/>
                </a:solidFill>
                <a:latin typeface="Calibri Light" panose="020F0302020204030204" pitchFamily="34" charset="0"/>
                <a:cs typeface="Calibri Light" panose="020F0302020204030204" pitchFamily="34" charset="0"/>
              </a:rPr>
              <a:t>Lichaamstaal en non-verbale communicatie 	55%</a:t>
            </a:r>
          </a:p>
          <a:p>
            <a:pPr marL="0" indent="0">
              <a:buNone/>
            </a:pPr>
            <a:r>
              <a:rPr lang="nl-NL" sz="2000" b="1" dirty="0">
                <a:solidFill>
                  <a:schemeClr val="tx1"/>
                </a:solidFill>
                <a:latin typeface="Calibri Light" panose="020F0302020204030204" pitchFamily="34" charset="0"/>
                <a:cs typeface="Calibri Light" panose="020F0302020204030204" pitchFamily="34" charset="0"/>
              </a:rPr>
              <a:t>Stem(geluid) 							38%</a:t>
            </a:r>
          </a:p>
          <a:p>
            <a:pPr marL="0" indent="0">
              <a:buNone/>
            </a:pPr>
            <a:endParaRPr lang="nl-NL" sz="2000" b="1" dirty="0">
              <a:solidFill>
                <a:schemeClr val="tx1"/>
              </a:solidFill>
              <a:latin typeface="Calibri Light" panose="020F0302020204030204" pitchFamily="34" charset="0"/>
              <a:cs typeface="Calibri Light" panose="020F0302020204030204" pitchFamily="34" charset="0"/>
            </a:endParaRPr>
          </a:p>
          <a:p>
            <a:pPr marL="0" indent="0">
              <a:buFont typeface="Arial" panose="020B0604020202020204" pitchFamily="34" charset="0"/>
              <a:buNone/>
            </a:pPr>
            <a:endParaRPr lang="nl-NL" sz="2000" b="1"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4756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E559B3D5-F0CE-429B-837A-71DEC1912ED7}"/>
              </a:ext>
            </a:extLst>
          </p:cNvPr>
          <p:cNvPicPr>
            <a:picLocks noChangeAspect="1"/>
          </p:cNvPicPr>
          <p:nvPr/>
        </p:nvPicPr>
        <p:blipFill rotWithShape="1">
          <a:blip r:embed="rId3"/>
          <a:srcRect t="9483" b="24535"/>
          <a:stretch/>
        </p:blipFill>
        <p:spPr>
          <a:xfrm>
            <a:off x="20" y="10"/>
            <a:ext cx="12191980" cy="6857990"/>
          </a:xfrm>
          <a:prstGeom prst="rect">
            <a:avLst/>
          </a:prstGeom>
          <a:noFill/>
        </p:spPr>
      </p:pic>
      <p:sp>
        <p:nvSpPr>
          <p:cNvPr id="4" name="Tijdelijke aanduiding voor dianummer 3" hidden="1">
            <a:extLst>
              <a:ext uri="{FF2B5EF4-FFF2-40B4-BE49-F238E27FC236}">
                <a16:creationId xmlns:a16="http://schemas.microsoft.com/office/drawing/2014/main" id="{DC3DBA98-E8AE-4894-8FB3-9C36EF2EF97B}"/>
              </a:ext>
            </a:extLst>
          </p:cNvPr>
          <p:cNvSpPr>
            <a:spLocks noGrp="1"/>
          </p:cNvSpPr>
          <p:nvPr>
            <p:ph type="sldNum" sz="quarter" idx="4294967295"/>
          </p:nvPr>
        </p:nvSpPr>
        <p:spPr>
          <a:xfrm>
            <a:off x="838200" y="6342598"/>
            <a:ext cx="1107478" cy="365125"/>
          </a:xfrm>
        </p:spPr>
        <p:txBody>
          <a:bodyPr/>
          <a:lstStyle/>
          <a:p>
            <a:pPr>
              <a:spcAft>
                <a:spcPts val="600"/>
              </a:spcAft>
            </a:pPr>
            <a:fld id="{FACE7509-F60A-4509-9491-CD4ED7B54EDD}" type="slidenum">
              <a:rPr lang="nl-NL" smtClean="0"/>
              <a:pPr>
                <a:spcAft>
                  <a:spcPts val="600"/>
                </a:spcAft>
              </a:pPr>
              <a:t>2</a:t>
            </a:fld>
            <a:endParaRPr lang="nl-NL"/>
          </a:p>
        </p:txBody>
      </p:sp>
    </p:spTree>
    <p:extLst>
      <p:ext uri="{BB962C8B-B14F-4D97-AF65-F5344CB8AC3E}">
        <p14:creationId xmlns:p14="http://schemas.microsoft.com/office/powerpoint/2010/main" val="182163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564930" y="384383"/>
            <a:ext cx="10515600" cy="1089555"/>
          </a:xfrm>
        </p:spPr>
        <p:txBody>
          <a:bodyPr>
            <a:normAutofit fontScale="90000"/>
          </a:bodyPr>
          <a:lstStyle/>
          <a:p>
            <a:br>
              <a:rPr lang="nl-NL" sz="4000" cap="none" dirty="0">
                <a:latin typeface="Calibri" panose="020F0502020204030204" pitchFamily="34" charset="0"/>
                <a:cs typeface="Calibri" panose="020F0502020204030204" pitchFamily="34" charset="0"/>
              </a:rPr>
            </a:br>
            <a:r>
              <a:rPr lang="nl-NL" sz="4400" cap="none" dirty="0">
                <a:latin typeface="Calibri" panose="020F0502020204030204" pitchFamily="34" charset="0"/>
                <a:cs typeface="Calibri" panose="020F0502020204030204" pitchFamily="34" charset="0"/>
              </a:rPr>
              <a:t>Voorbereiding: De gouden driehoek</a:t>
            </a:r>
            <a:br>
              <a:rPr lang="nl-NL" sz="4000" cap="none" dirty="0">
                <a:latin typeface="Calibri" panose="020F0502020204030204" pitchFamily="34" charset="0"/>
                <a:cs typeface="Calibri" panose="020F0502020204030204" pitchFamily="34" charset="0"/>
              </a:rPr>
            </a:br>
            <a:r>
              <a:rPr lang="nl-NL" sz="3600" cap="none" dirty="0">
                <a:latin typeface="Calibri" panose="020F0502020204030204" pitchFamily="34" charset="0"/>
                <a:cs typeface="Calibri" panose="020F0502020204030204" pitchFamily="34" charset="0"/>
              </a:rPr>
              <a:t>Iedere presentatie is anders</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grpSp>
        <p:nvGrpSpPr>
          <p:cNvPr id="8" name="Groep 7">
            <a:extLst>
              <a:ext uri="{FF2B5EF4-FFF2-40B4-BE49-F238E27FC236}">
                <a16:creationId xmlns:a16="http://schemas.microsoft.com/office/drawing/2014/main" id="{90E281B8-95B8-44F6-83D0-88ADE6572FA0}"/>
              </a:ext>
            </a:extLst>
          </p:cNvPr>
          <p:cNvGrpSpPr/>
          <p:nvPr/>
        </p:nvGrpSpPr>
        <p:grpSpPr>
          <a:xfrm>
            <a:off x="2154600" y="1865733"/>
            <a:ext cx="7336259" cy="4024778"/>
            <a:chOff x="2728518" y="842372"/>
            <a:chExt cx="6984405" cy="3925888"/>
          </a:xfrm>
        </p:grpSpPr>
        <p:sp>
          <p:nvSpPr>
            <p:cNvPr id="10" name="Gelijkbenige driehoek 9">
              <a:extLst>
                <a:ext uri="{FF2B5EF4-FFF2-40B4-BE49-F238E27FC236}">
                  <a16:creationId xmlns:a16="http://schemas.microsoft.com/office/drawing/2014/main" id="{80AE9117-904B-41E3-B444-BD363A44811F}"/>
                </a:ext>
              </a:extLst>
            </p:cNvPr>
            <p:cNvSpPr/>
            <p:nvPr/>
          </p:nvSpPr>
          <p:spPr bwMode="auto">
            <a:xfrm>
              <a:off x="4313239" y="1312272"/>
              <a:ext cx="3959225" cy="3455988"/>
            </a:xfrm>
            <a:prstGeom prst="triangle">
              <a:avLst/>
            </a:prstGeom>
            <a:solidFill>
              <a:schemeClr val="tx2"/>
            </a:soli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Presenteren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met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Impact</a:t>
              </a:r>
              <a:endParaRPr kumimoji="0" lang="nl-NL" sz="1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1" name="Tekstvak 5">
              <a:extLst>
                <a:ext uri="{FF2B5EF4-FFF2-40B4-BE49-F238E27FC236}">
                  <a16:creationId xmlns:a16="http://schemas.microsoft.com/office/drawing/2014/main" id="{CC1E81D2-A336-4CEF-8A79-6C3CEEF8651F}"/>
                </a:ext>
              </a:extLst>
            </p:cNvPr>
            <p:cNvSpPr txBox="1">
              <a:spLocks noChangeArrowheads="1"/>
            </p:cNvSpPr>
            <p:nvPr/>
          </p:nvSpPr>
          <p:spPr bwMode="auto">
            <a:xfrm>
              <a:off x="5428457" y="842372"/>
              <a:ext cx="1728787" cy="400110"/>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Inhoud</a:t>
              </a:r>
            </a:p>
          </p:txBody>
        </p:sp>
        <p:sp>
          <p:nvSpPr>
            <p:cNvPr id="13" name="Tekstvak 8">
              <a:extLst>
                <a:ext uri="{FF2B5EF4-FFF2-40B4-BE49-F238E27FC236}">
                  <a16:creationId xmlns:a16="http://schemas.microsoft.com/office/drawing/2014/main" id="{DC9F2A54-E29A-4910-BB64-2D794DA9FFB6}"/>
                </a:ext>
              </a:extLst>
            </p:cNvPr>
            <p:cNvSpPr txBox="1">
              <a:spLocks noChangeArrowheads="1"/>
            </p:cNvSpPr>
            <p:nvPr/>
          </p:nvSpPr>
          <p:spPr bwMode="auto">
            <a:xfrm>
              <a:off x="8128202" y="4041899"/>
              <a:ext cx="1584721" cy="400110"/>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Publiek</a:t>
              </a:r>
            </a:p>
          </p:txBody>
        </p:sp>
        <p:sp>
          <p:nvSpPr>
            <p:cNvPr id="14" name="Tekstvak 6">
              <a:extLst>
                <a:ext uri="{FF2B5EF4-FFF2-40B4-BE49-F238E27FC236}">
                  <a16:creationId xmlns:a16="http://schemas.microsoft.com/office/drawing/2014/main" id="{169A4542-246B-485C-8BA6-8E0B77FD6042}"/>
                </a:ext>
              </a:extLst>
            </p:cNvPr>
            <p:cNvSpPr txBox="1">
              <a:spLocks noChangeArrowheads="1"/>
            </p:cNvSpPr>
            <p:nvPr/>
          </p:nvSpPr>
          <p:spPr bwMode="auto">
            <a:xfrm>
              <a:off x="2728518" y="4010873"/>
              <a:ext cx="1656854" cy="400110"/>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Presentator</a:t>
              </a:r>
            </a:p>
          </p:txBody>
        </p:sp>
      </p:grpSp>
    </p:spTree>
    <p:extLst>
      <p:ext uri="{BB962C8B-B14F-4D97-AF65-F5344CB8AC3E}">
        <p14:creationId xmlns:p14="http://schemas.microsoft.com/office/powerpoint/2010/main" val="302653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Illustratie met cirkelende ballen">
            <a:extLst>
              <a:ext uri="{FF2B5EF4-FFF2-40B4-BE49-F238E27FC236}">
                <a16:creationId xmlns:a16="http://schemas.microsoft.com/office/drawing/2014/main" id="{0E13D277-F17D-4182-B86A-789C25C962CA}"/>
              </a:ext>
            </a:extLst>
          </p:cNvPr>
          <p:cNvPicPr>
            <a:picLocks noChangeAspect="1"/>
          </p:cNvPicPr>
          <p:nvPr/>
        </p:nvPicPr>
        <p:blipFill rotWithShape="1">
          <a:blip r:embed="rId3">
            <a:alphaModFix amt="61000"/>
          </a:blip>
          <a:srcRect l="40167" r="17471"/>
          <a:stretch/>
        </p:blipFill>
        <p:spPr>
          <a:xfrm>
            <a:off x="8318500" y="0"/>
            <a:ext cx="3873500" cy="6858000"/>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564930" y="384383"/>
            <a:ext cx="10515600" cy="1089555"/>
          </a:xfrm>
        </p:spPr>
        <p:txBody>
          <a:bodyPr>
            <a:normAutofit fontScale="90000"/>
          </a:bodyPr>
          <a:lstStyle/>
          <a:p>
            <a:br>
              <a:rPr lang="nl-NL" sz="4000" cap="none" dirty="0">
                <a:latin typeface="Calibri" panose="020F0502020204030204" pitchFamily="34" charset="0"/>
                <a:cs typeface="Calibri" panose="020F0502020204030204" pitchFamily="34" charset="0"/>
              </a:rPr>
            </a:br>
            <a:r>
              <a:rPr lang="nl-NL" sz="4400" cap="none" dirty="0">
                <a:latin typeface="Calibri" panose="020F0502020204030204" pitchFamily="34" charset="0"/>
                <a:cs typeface="Calibri" panose="020F0502020204030204" pitchFamily="34" charset="0"/>
              </a:rPr>
              <a:t>De gouden driehoek</a:t>
            </a:r>
            <a:br>
              <a:rPr lang="nl-NL" sz="4000" cap="none" dirty="0">
                <a:latin typeface="Calibri" panose="020F0502020204030204" pitchFamily="34" charset="0"/>
                <a:cs typeface="Calibri" panose="020F0502020204030204" pitchFamily="34" charset="0"/>
              </a:rPr>
            </a:br>
            <a:r>
              <a:rPr lang="nl-NL" sz="3600" cap="none" dirty="0">
                <a:latin typeface="Calibri" panose="020F0502020204030204" pitchFamily="34" charset="0"/>
                <a:cs typeface="Calibri" panose="020F0502020204030204" pitchFamily="34" charset="0"/>
              </a:rPr>
              <a:t>Oefening…</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9" name="Tekstvak 8">
            <a:extLst>
              <a:ext uri="{FF2B5EF4-FFF2-40B4-BE49-F238E27FC236}">
                <a16:creationId xmlns:a16="http://schemas.microsoft.com/office/drawing/2014/main" id="{32196E82-E24A-47D6-A6C5-029F48FDF7F1}"/>
              </a:ext>
            </a:extLst>
          </p:cNvPr>
          <p:cNvSpPr txBox="1"/>
          <p:nvPr/>
        </p:nvSpPr>
        <p:spPr>
          <a:xfrm>
            <a:off x="1093076" y="2364828"/>
            <a:ext cx="6274676" cy="1754326"/>
          </a:xfrm>
          <a:prstGeom prst="rect">
            <a:avLst/>
          </a:prstGeom>
          <a:noFill/>
        </p:spPr>
        <p:txBody>
          <a:bodyPr wrap="square" rtlCol="0">
            <a:spAutoFit/>
          </a:bodyPr>
          <a:lstStyle/>
          <a:p>
            <a:pPr marL="285750" indent="-285750">
              <a:buClr>
                <a:srgbClr val="E50856"/>
              </a:buClr>
              <a:buFont typeface="Arial" panose="020B0604020202020204" pitchFamily="34" charset="0"/>
              <a:buChar char="•"/>
            </a:pPr>
            <a:r>
              <a:rPr lang="nl-NL" dirty="0">
                <a:latin typeface="Calibri" panose="020F0502020204030204" pitchFamily="34" charset="0"/>
                <a:cs typeface="Calibri" panose="020F0502020204030204" pitchFamily="34" charset="0"/>
              </a:rPr>
              <a:t>Ga staan </a:t>
            </a:r>
          </a:p>
          <a:p>
            <a:pPr marL="285750" indent="-285750">
              <a:buClr>
                <a:srgbClr val="E50856"/>
              </a:buClr>
              <a:buFont typeface="Arial" panose="020B0604020202020204" pitchFamily="34" charset="0"/>
              <a:buChar char="•"/>
            </a:pPr>
            <a:r>
              <a:rPr lang="nl-NL" dirty="0">
                <a:latin typeface="Calibri" panose="020F0502020204030204" pitchFamily="34" charset="0"/>
                <a:cs typeface="Calibri" panose="020F0502020204030204" pitchFamily="34" charset="0"/>
              </a:rPr>
              <a:t>Maak in gedachte een driehoek met 2 andere groepsleden</a:t>
            </a:r>
          </a:p>
          <a:p>
            <a:pPr marL="285750" indent="-285750">
              <a:buClr>
                <a:srgbClr val="E50856"/>
              </a:buClr>
              <a:buFont typeface="Arial" panose="020B0604020202020204" pitchFamily="34" charset="0"/>
              <a:buChar char="•"/>
            </a:pPr>
            <a:r>
              <a:rPr lang="nl-NL" dirty="0">
                <a:latin typeface="Calibri" panose="020F0502020204030204" pitchFamily="34" charset="0"/>
                <a:cs typeface="Calibri" panose="020F0502020204030204" pitchFamily="34" charset="0"/>
              </a:rPr>
              <a:t>Vertel niet met wie!</a:t>
            </a:r>
          </a:p>
          <a:p>
            <a:pPr marL="285750" indent="-285750">
              <a:buClr>
                <a:srgbClr val="E50856"/>
              </a:buClr>
              <a:buFont typeface="Arial" panose="020B0604020202020204" pitchFamily="34" charset="0"/>
              <a:buChar char="•"/>
            </a:pPr>
            <a:r>
              <a:rPr lang="nl-NL" dirty="0">
                <a:latin typeface="Calibri" panose="020F0502020204030204" pitchFamily="34" charset="0"/>
                <a:cs typeface="Calibri" panose="020F0502020204030204" pitchFamily="34" charset="0"/>
              </a:rPr>
              <a:t>Ga in een evenwijdige driehoek met de andere 2 groepsleden staan</a:t>
            </a:r>
          </a:p>
          <a:p>
            <a:pPr marL="285750" indent="-285750">
              <a:buClr>
                <a:srgbClr val="E50856"/>
              </a:buClr>
              <a:buFont typeface="Arial" panose="020B0604020202020204" pitchFamily="34" charset="0"/>
              <a:buChar char="•"/>
            </a:pPr>
            <a:r>
              <a:rPr lang="nl-NL" dirty="0">
                <a:latin typeface="Calibri" panose="020F0502020204030204" pitchFamily="34" charset="0"/>
                <a:cs typeface="Calibri" panose="020F0502020204030204" pitchFamily="34" charset="0"/>
              </a:rPr>
              <a:t>Niet spreken </a:t>
            </a:r>
            <a:r>
              <a:rPr lang="nl-NL" dirty="0">
                <a:latin typeface="Calibri" panose="020F0502020204030204" pitchFamily="34" charset="0"/>
                <a:cs typeface="Calibri" panose="020F0502020204030204" pitchFamily="34" charset="0"/>
                <a:sym typeface="Wingdings" panose="05000000000000000000" pitchFamily="2" charset="2"/>
              </a:rPr>
              <a:t></a:t>
            </a:r>
            <a:endParaRPr lang="nl-N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79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9F30A00F-8D21-4651-93E3-6AC62DB011B2}"/>
              </a:ext>
            </a:extLst>
          </p:cNvPr>
          <p:cNvPicPr>
            <a:picLocks noChangeAspect="1"/>
          </p:cNvPicPr>
          <p:nvPr/>
        </p:nvPicPr>
        <p:blipFill>
          <a:blip r:embed="rId3"/>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8589AE21-B77B-4B09-86A3-909E732A9C49}"/>
              </a:ext>
            </a:extLst>
          </p:cNvPr>
          <p:cNvSpPr>
            <a:spLocks noGrp="1"/>
          </p:cNvSpPr>
          <p:nvPr>
            <p:ph type="title"/>
          </p:nvPr>
        </p:nvSpPr>
        <p:spPr/>
        <p:txBody>
          <a:bodyPr>
            <a:normAutofit/>
          </a:bodyPr>
          <a:lstStyle/>
          <a:p>
            <a:r>
              <a:rPr lang="en-US" sz="4000" cap="none" dirty="0" err="1">
                <a:latin typeface="Calibri" panose="020F0502020204030204" pitchFamily="34" charset="0"/>
                <a:cs typeface="Calibri" panose="020F0502020204030204" pitchFamily="34" charset="0"/>
              </a:rPr>
              <a:t>Planmatige</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voorbereiding</a:t>
            </a:r>
            <a:br>
              <a:rPr lang="en-US" sz="4000" cap="none" dirty="0">
                <a:latin typeface="Calibri" panose="020F0502020204030204" pitchFamily="34" charset="0"/>
                <a:cs typeface="Calibri" panose="020F0502020204030204" pitchFamily="34" charset="0"/>
              </a:rPr>
            </a:br>
            <a:r>
              <a:rPr lang="en-US" cap="none" dirty="0" err="1">
                <a:latin typeface="Calibri" panose="020F0502020204030204" pitchFamily="34" charset="0"/>
                <a:cs typeface="Calibri" panose="020F0502020204030204" pitchFamily="34" charset="0"/>
              </a:rPr>
              <a:t>Voor</a:t>
            </a:r>
            <a:r>
              <a:rPr lang="en-US" cap="none" dirty="0">
                <a:latin typeface="Calibri" panose="020F0502020204030204" pitchFamily="34" charset="0"/>
                <a:cs typeface="Calibri" panose="020F0502020204030204" pitchFamily="34" charset="0"/>
              </a:rPr>
              <a:t> </a:t>
            </a:r>
            <a:r>
              <a:rPr lang="en-US" cap="none" dirty="0" err="1">
                <a:latin typeface="Calibri" panose="020F0502020204030204" pitchFamily="34" charset="0"/>
                <a:cs typeface="Calibri" panose="020F0502020204030204" pitchFamily="34" charset="0"/>
              </a:rPr>
              <a:t>iedere</a:t>
            </a:r>
            <a:r>
              <a:rPr lang="en-US" cap="none" dirty="0">
                <a:latin typeface="Calibri" panose="020F0502020204030204" pitchFamily="34" charset="0"/>
                <a:cs typeface="Calibri" panose="020F0502020204030204" pitchFamily="34" charset="0"/>
              </a:rPr>
              <a:t> </a:t>
            </a:r>
            <a:r>
              <a:rPr lang="en-US" cap="none" dirty="0" err="1">
                <a:latin typeface="Calibri" panose="020F0502020204030204" pitchFamily="34" charset="0"/>
                <a:cs typeface="Calibri" panose="020F0502020204030204" pitchFamily="34" charset="0"/>
              </a:rPr>
              <a:t>presentatie</a:t>
            </a:r>
            <a:r>
              <a:rPr lang="en-US" cap="none" dirty="0">
                <a:latin typeface="Calibri" panose="020F0502020204030204" pitchFamily="34" charset="0"/>
                <a:cs typeface="Calibri" panose="020F0502020204030204" pitchFamily="34" charset="0"/>
              </a:rPr>
              <a:t> </a:t>
            </a:r>
            <a:endParaRPr lang="en-US" sz="4000" cap="none" dirty="0">
              <a:latin typeface="Calibri" panose="020F0502020204030204" pitchFamily="34" charset="0"/>
              <a:cs typeface="Calibri" panose="020F0502020204030204" pitchFamily="34" charset="0"/>
            </a:endParaRPr>
          </a:p>
        </p:txBody>
      </p:sp>
      <p:sp>
        <p:nvSpPr>
          <p:cNvPr id="5" name="Tijdelijke aanduiding voor tekst 4">
            <a:extLst>
              <a:ext uri="{FF2B5EF4-FFF2-40B4-BE49-F238E27FC236}">
                <a16:creationId xmlns:a16="http://schemas.microsoft.com/office/drawing/2014/main" id="{242E7992-539E-4872-BC7B-46DF27B47185}"/>
              </a:ext>
            </a:extLst>
          </p:cNvPr>
          <p:cNvSpPr>
            <a:spLocks noGrp="1"/>
          </p:cNvSpPr>
          <p:nvPr>
            <p:ph type="body" sz="quarter" idx="18"/>
          </p:nvPr>
        </p:nvSpPr>
        <p:spPr>
          <a:xfrm>
            <a:off x="838200" y="2064020"/>
            <a:ext cx="6792310" cy="3401359"/>
          </a:xfrm>
        </p:spPr>
        <p:txBody>
          <a:bodyPr>
            <a:normAutofit/>
          </a:bodyPr>
          <a:lstStyle/>
          <a:p>
            <a:pPr>
              <a:lnSpc>
                <a:spcPct val="140000"/>
              </a:lnSpc>
              <a:buClr>
                <a:srgbClr val="E50056"/>
              </a:buClr>
            </a:pPr>
            <a:r>
              <a:rPr lang="nl-NL" sz="2800" dirty="0">
                <a:latin typeface="Calibri" panose="020F0502020204030204" pitchFamily="34" charset="0"/>
                <a:cs typeface="Calibri" panose="020F0502020204030204" pitchFamily="34" charset="0"/>
              </a:rPr>
              <a:t>Wie is jouw publiek? </a:t>
            </a:r>
          </a:p>
          <a:p>
            <a:pPr>
              <a:lnSpc>
                <a:spcPct val="140000"/>
              </a:lnSpc>
              <a:buClr>
                <a:srgbClr val="E50056"/>
              </a:buClr>
            </a:pPr>
            <a:r>
              <a:rPr lang="nl-NL" sz="2800" dirty="0">
                <a:latin typeface="Calibri" panose="020F0502020204030204" pitchFamily="34" charset="0"/>
                <a:cs typeface="Calibri" panose="020F0502020204030204" pitchFamily="34" charset="0"/>
              </a:rPr>
              <a:t>Wat moet je publiek na jouw presentatie</a:t>
            </a:r>
          </a:p>
          <a:p>
            <a:pPr lvl="1">
              <a:lnSpc>
                <a:spcPct val="140000"/>
              </a:lnSpc>
              <a:buClr>
                <a:srgbClr val="E500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Weten</a:t>
            </a:r>
          </a:p>
          <a:p>
            <a:pPr lvl="1">
              <a:lnSpc>
                <a:spcPct val="140000"/>
              </a:lnSpc>
              <a:buClr>
                <a:srgbClr val="E500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Vinden</a:t>
            </a:r>
          </a:p>
          <a:p>
            <a:pPr lvl="1">
              <a:lnSpc>
                <a:spcPct val="140000"/>
              </a:lnSpc>
              <a:buClr>
                <a:srgbClr val="E500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Voelen</a:t>
            </a:r>
          </a:p>
          <a:p>
            <a:pPr lvl="1">
              <a:lnSpc>
                <a:spcPct val="140000"/>
              </a:lnSpc>
              <a:buClr>
                <a:srgbClr val="E500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Doen</a:t>
            </a:r>
          </a:p>
          <a:p>
            <a:pPr marL="0" indent="0">
              <a:lnSpc>
                <a:spcPct val="140000"/>
              </a:lnSpc>
              <a:buNone/>
            </a:pPr>
            <a:endParaRPr lang="nl-NL" sz="2400" dirty="0">
              <a:latin typeface="Calibri" panose="020F0502020204030204" pitchFamily="34" charset="0"/>
              <a:cs typeface="Calibri" panose="020F0502020204030204" pitchFamily="34" charset="0"/>
            </a:endParaRPr>
          </a:p>
          <a:p>
            <a:pPr marL="0" indent="0">
              <a:buNone/>
            </a:pPr>
            <a:endParaRPr lang="en-US" b="1"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2127BDBE-9E47-4456-A8C8-66497142C7ED}"/>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3" name="Afbeelding 2" descr="Bril boven op een boek">
            <a:extLst>
              <a:ext uri="{FF2B5EF4-FFF2-40B4-BE49-F238E27FC236}">
                <a16:creationId xmlns:a16="http://schemas.microsoft.com/office/drawing/2014/main" id="{C07CEE52-8605-47ED-90AE-792EB7776998}"/>
              </a:ext>
            </a:extLst>
          </p:cNvPr>
          <p:cNvPicPr>
            <a:picLocks noChangeAspect="1"/>
          </p:cNvPicPr>
          <p:nvPr/>
        </p:nvPicPr>
        <p:blipFill>
          <a:blip r:embed="rId4"/>
          <a:stretch>
            <a:fillRect/>
          </a:stretch>
        </p:blipFill>
        <p:spPr>
          <a:xfrm>
            <a:off x="7399283" y="2308377"/>
            <a:ext cx="4393325" cy="2908862"/>
          </a:xfrm>
          <a:prstGeom prst="rect">
            <a:avLst/>
          </a:prstGeom>
        </p:spPr>
      </p:pic>
    </p:spTree>
    <p:extLst>
      <p:ext uri="{BB962C8B-B14F-4D97-AF65-F5344CB8AC3E}">
        <p14:creationId xmlns:p14="http://schemas.microsoft.com/office/powerpoint/2010/main" val="19129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Lege opklapstoelen in rijen">
            <a:extLst>
              <a:ext uri="{FF2B5EF4-FFF2-40B4-BE49-F238E27FC236}">
                <a16:creationId xmlns:a16="http://schemas.microsoft.com/office/drawing/2014/main" id="{BD830322-89C2-4E23-AB20-A8CD4B7083AA}"/>
              </a:ext>
            </a:extLst>
          </p:cNvPr>
          <p:cNvPicPr>
            <a:picLocks noChangeAspect="1"/>
          </p:cNvPicPr>
          <p:nvPr/>
        </p:nvPicPr>
        <p:blipFill rotWithShape="1">
          <a:blip r:embed="rId3">
            <a:alphaModFix amt="67000"/>
          </a:blip>
          <a:srcRect l="29260" r="20639"/>
          <a:stretch/>
        </p:blipFill>
        <p:spPr>
          <a:xfrm>
            <a:off x="7200900" y="0"/>
            <a:ext cx="5153891" cy="6858000"/>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200" y="544483"/>
            <a:ext cx="10515600" cy="1133698"/>
          </a:xfrm>
        </p:spPr>
        <p:txBody>
          <a:bodyPr>
            <a:normAutofit fontScale="90000"/>
          </a:bodyPr>
          <a:lstStyle/>
          <a:p>
            <a:br>
              <a:rPr lang="nl-NL" sz="4400" cap="none" dirty="0">
                <a:latin typeface="Calibri" panose="020F0502020204030204" pitchFamily="34" charset="0"/>
                <a:cs typeface="Calibri" panose="020F0502020204030204" pitchFamily="34" charset="0"/>
              </a:rPr>
            </a:br>
            <a:r>
              <a:rPr lang="nl-NL" sz="4400" cap="none" dirty="0">
                <a:latin typeface="Calibri" panose="020F0502020204030204" pitchFamily="34" charset="0"/>
                <a:cs typeface="Calibri" panose="020F0502020204030204" pitchFamily="34" charset="0"/>
              </a:rPr>
              <a:t>Wie is je publiek? </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16" name="Tekstvak 15">
            <a:extLst>
              <a:ext uri="{FF2B5EF4-FFF2-40B4-BE49-F238E27FC236}">
                <a16:creationId xmlns:a16="http://schemas.microsoft.com/office/drawing/2014/main" id="{2B289943-0585-4224-9CF2-CBF3539D4A28}"/>
              </a:ext>
            </a:extLst>
          </p:cNvPr>
          <p:cNvSpPr txBox="1"/>
          <p:nvPr/>
        </p:nvSpPr>
        <p:spPr>
          <a:xfrm>
            <a:off x="721029" y="2839785"/>
            <a:ext cx="6076168" cy="1200329"/>
          </a:xfrm>
          <a:prstGeom prst="rect">
            <a:avLst/>
          </a:prstGeom>
          <a:noFill/>
        </p:spPr>
        <p:txBody>
          <a:bodyPr wrap="square" rtlCol="0">
            <a:spAutoFit/>
          </a:bodyPr>
          <a:lstStyle/>
          <a:p>
            <a:pPr algn="just"/>
            <a:r>
              <a:rPr lang="nl-NL" dirty="0">
                <a:latin typeface="Calibri" panose="020F0502020204030204" pitchFamily="34" charset="0"/>
                <a:ea typeface="Calibri" panose="020F0502020204030204" pitchFamily="34" charset="0"/>
              </a:rPr>
              <a:t>Je presenteert niet voor jezelf, maar speciaal voor jouw publiek. </a:t>
            </a:r>
            <a:r>
              <a:rPr lang="nl-NL" sz="1800" dirty="0">
                <a:effectLst/>
                <a:latin typeface="Calibri" panose="020F0502020204030204" pitchFamily="34" charset="0"/>
                <a:ea typeface="Calibri" panose="020F0502020204030204" pitchFamily="34" charset="0"/>
              </a:rPr>
              <a:t>Alhoewel deze steeds anders is, beschouw je het wel als een homogene groep waarbij je een doel wilt bereiken (weten, vinden, voelen, doen). </a:t>
            </a:r>
            <a:endParaRPr lang="nl-NL" dirty="0">
              <a:solidFill>
                <a:srgbClr val="626262"/>
              </a:solidFill>
              <a:latin typeface="Montserrat" panose="00000500000000000000" pitchFamily="2" charset="0"/>
              <a:ea typeface="Calibri" panose="020F0502020204030204" pitchFamily="34" charset="0"/>
            </a:endParaRPr>
          </a:p>
        </p:txBody>
      </p:sp>
      <p:sp>
        <p:nvSpPr>
          <p:cNvPr id="12" name="Tekstvak 11">
            <a:extLst>
              <a:ext uri="{FF2B5EF4-FFF2-40B4-BE49-F238E27FC236}">
                <a16:creationId xmlns:a16="http://schemas.microsoft.com/office/drawing/2014/main" id="{EF860004-6AD6-4445-9530-CEC82BCD4041}"/>
              </a:ext>
            </a:extLst>
          </p:cNvPr>
          <p:cNvSpPr txBox="1"/>
          <p:nvPr/>
        </p:nvSpPr>
        <p:spPr>
          <a:xfrm>
            <a:off x="1871076" y="6402049"/>
            <a:ext cx="5329824" cy="246221"/>
          </a:xfrm>
          <a:prstGeom prst="rect">
            <a:avLst/>
          </a:prstGeom>
          <a:noFill/>
        </p:spPr>
        <p:txBody>
          <a:bodyPr wrap="square">
            <a:spAutoFit/>
          </a:bodyPr>
          <a:lstStyle/>
          <a:p>
            <a:r>
              <a:rPr lang="nl-NL" sz="1000" dirty="0">
                <a:latin typeface="Calibri" panose="020F0502020204030204" pitchFamily="34" charset="0"/>
                <a:cs typeface="Calibri" panose="020F0502020204030204" pitchFamily="34" charset="0"/>
                <a:hlinkClick r:id="rId4"/>
              </a:rPr>
              <a:t>Bron: Publiek analyseren voor je presentatie, doe je zo met deze stappen! (echtpresenteren.nl)</a:t>
            </a:r>
            <a:endParaRPr lang="nl-NL"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014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Lege opklapstoelen in rijen">
            <a:extLst>
              <a:ext uri="{FF2B5EF4-FFF2-40B4-BE49-F238E27FC236}">
                <a16:creationId xmlns:a16="http://schemas.microsoft.com/office/drawing/2014/main" id="{BD830322-89C2-4E23-AB20-A8CD4B7083AA}"/>
              </a:ext>
            </a:extLst>
          </p:cNvPr>
          <p:cNvPicPr>
            <a:picLocks noChangeAspect="1"/>
          </p:cNvPicPr>
          <p:nvPr/>
        </p:nvPicPr>
        <p:blipFill rotWithShape="1">
          <a:blip r:embed="rId3">
            <a:alphaModFix amt="67000"/>
          </a:blip>
          <a:srcRect l="29260" r="20639"/>
          <a:stretch/>
        </p:blipFill>
        <p:spPr>
          <a:xfrm>
            <a:off x="7200900" y="0"/>
            <a:ext cx="5153891" cy="6858000"/>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200" y="544483"/>
            <a:ext cx="10515600" cy="1133698"/>
          </a:xfrm>
        </p:spPr>
        <p:txBody>
          <a:bodyPr>
            <a:normAutofit fontScale="90000"/>
          </a:bodyPr>
          <a:lstStyle/>
          <a:p>
            <a:br>
              <a:rPr lang="nl-NL" sz="4400" cap="none" dirty="0">
                <a:latin typeface="Calibri" panose="020F0502020204030204" pitchFamily="34" charset="0"/>
                <a:cs typeface="Calibri" panose="020F0502020204030204" pitchFamily="34" charset="0"/>
              </a:rPr>
            </a:br>
            <a:r>
              <a:rPr lang="nl-NL" sz="4400" cap="none" dirty="0">
                <a:latin typeface="Calibri" panose="020F0502020204030204" pitchFamily="34" charset="0"/>
                <a:cs typeface="Calibri" panose="020F0502020204030204" pitchFamily="34" charset="0"/>
              </a:rPr>
              <a:t>Wie is je publiek? </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16" name="Tekstvak 15">
            <a:extLst>
              <a:ext uri="{FF2B5EF4-FFF2-40B4-BE49-F238E27FC236}">
                <a16:creationId xmlns:a16="http://schemas.microsoft.com/office/drawing/2014/main" id="{2B289943-0585-4224-9CF2-CBF3539D4A28}"/>
              </a:ext>
            </a:extLst>
          </p:cNvPr>
          <p:cNvSpPr txBox="1"/>
          <p:nvPr/>
        </p:nvSpPr>
        <p:spPr>
          <a:xfrm>
            <a:off x="608294" y="2146767"/>
            <a:ext cx="6076168" cy="3970318"/>
          </a:xfrm>
          <a:prstGeom prst="rect">
            <a:avLst/>
          </a:prstGeom>
          <a:noFill/>
        </p:spPr>
        <p:txBody>
          <a:bodyPr wrap="square" rtlCol="0">
            <a:spAutoFit/>
          </a:bodyPr>
          <a:lstStyle/>
          <a:p>
            <a:r>
              <a:rPr lang="nl-NL" sz="1800" dirty="0">
                <a:effectLst/>
                <a:latin typeface="Calibri" panose="020F0502020204030204" pitchFamily="34" charset="0"/>
                <a:ea typeface="Calibri" panose="020F0502020204030204" pitchFamily="34" charset="0"/>
              </a:rPr>
              <a:t>De volgende vragen helpen om je publiek te analyseren:</a:t>
            </a:r>
          </a:p>
          <a:p>
            <a:pPr marL="342900" lvl="0" indent="-342900">
              <a:buFont typeface="Symbol" panose="05050102010706020507" pitchFamily="18" charset="2"/>
              <a:buChar char=""/>
            </a:pPr>
            <a:r>
              <a:rPr lang="nl-NL" sz="1800" dirty="0">
                <a:effectLst/>
                <a:latin typeface="Calibri" panose="020F0502020204030204" pitchFamily="34" charset="0"/>
                <a:ea typeface="Times New Roman" panose="02020603050405020304" pitchFamily="18" charset="0"/>
              </a:rPr>
              <a:t>Wie zitten er in het publiek?</a:t>
            </a:r>
            <a:endParaRPr lang="nl-NL"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nl-NL" sz="1800" dirty="0">
                <a:effectLst/>
                <a:latin typeface="Calibri" panose="020F0502020204030204" pitchFamily="34" charset="0"/>
                <a:ea typeface="Times New Roman" panose="02020603050405020304" pitchFamily="18" charset="0"/>
              </a:rPr>
              <a:t>Wat is hun voorkennis over het onderwerp of product?</a:t>
            </a:r>
            <a:endParaRPr lang="nl-NL"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nl-NL" sz="1800" dirty="0">
                <a:effectLst/>
                <a:latin typeface="Calibri" panose="020F0502020204030204" pitchFamily="34" charset="0"/>
                <a:ea typeface="Times New Roman" panose="02020603050405020304" pitchFamily="18" charset="0"/>
              </a:rPr>
              <a:t>Wat zijn de verwachtingen van de groep?</a:t>
            </a:r>
            <a:endParaRPr lang="nl-NL"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nl-NL" sz="1800" dirty="0">
                <a:effectLst/>
                <a:latin typeface="Calibri" panose="020F0502020204030204" pitchFamily="34" charset="0"/>
                <a:ea typeface="Times New Roman" panose="02020603050405020304" pitchFamily="18" charset="0"/>
              </a:rPr>
              <a:t>Heb jij de oplossingen voor het probleem waar ze allemaal last van hebben (denk aan weten, vinden, voelen, doen)?</a:t>
            </a:r>
          </a:p>
          <a:p>
            <a:pPr marL="342900" lvl="0" indent="-342900">
              <a:buFont typeface="Symbol" panose="05050102010706020507" pitchFamily="18" charset="2"/>
              <a:buChar char=""/>
            </a:pPr>
            <a:r>
              <a:rPr lang="nl-NL" dirty="0">
                <a:latin typeface="Calibri" panose="020F0502020204030204" pitchFamily="34" charset="0"/>
                <a:ea typeface="Calibri" panose="020F0502020204030204" pitchFamily="34" charset="0"/>
              </a:rPr>
              <a:t>Welke vragen heeft het publiek?</a:t>
            </a:r>
          </a:p>
          <a:p>
            <a:pPr marL="342900" lvl="0" indent="-342900">
              <a:buFont typeface="Symbol" panose="05050102010706020507" pitchFamily="18" charset="2"/>
              <a:buChar char=""/>
            </a:pPr>
            <a:endParaRPr lang="nl-NL" sz="1800" dirty="0">
              <a:effectLst/>
              <a:latin typeface="Calibri" panose="020F0502020204030204" pitchFamily="34" charset="0"/>
              <a:ea typeface="Calibri" panose="020F0502020204030204" pitchFamily="34" charset="0"/>
            </a:endParaRPr>
          </a:p>
          <a:p>
            <a:pPr algn="l" fontAlgn="base"/>
            <a:r>
              <a:rPr lang="nl-NL" dirty="0">
                <a:latin typeface="Calibri" panose="020F0502020204030204" pitchFamily="34" charset="0"/>
                <a:ea typeface="Calibri" panose="020F0502020204030204" pitchFamily="34" charset="0"/>
              </a:rPr>
              <a:t>Houd het simpel!  Ga niet te diep in op je publiek. Het gaat om het doel dat je voor ogen hebt. Je hoeft niet aan alles en iedereen te denken </a:t>
            </a:r>
            <a:endParaRPr lang="nl-NL" dirty="0">
              <a:solidFill>
                <a:srgbClr val="626262"/>
              </a:solidFill>
              <a:latin typeface="Montserrat" panose="00000500000000000000" pitchFamily="2" charset="0"/>
              <a:ea typeface="Calibri" panose="020F0502020204030204" pitchFamily="34" charset="0"/>
            </a:endParaRPr>
          </a:p>
          <a:p>
            <a:pPr algn="l" fontAlgn="base"/>
            <a:br>
              <a:rPr lang="nl-NL" b="0" i="0" dirty="0">
                <a:solidFill>
                  <a:srgbClr val="626262"/>
                </a:solidFill>
                <a:effectLst/>
                <a:latin typeface="Montserrat" panose="00000500000000000000" pitchFamily="2" charset="0"/>
              </a:rPr>
            </a:br>
            <a:endParaRPr lang="nl-NL" sz="1800" dirty="0">
              <a:effectLst/>
              <a:latin typeface="Calibri" panose="020F0502020204030204" pitchFamily="34" charset="0"/>
              <a:ea typeface="Calibri" panose="020F0502020204030204" pitchFamily="34" charset="0"/>
            </a:endParaRPr>
          </a:p>
          <a:p>
            <a:endParaRPr lang="nl-NL" dirty="0"/>
          </a:p>
        </p:txBody>
      </p:sp>
      <p:sp>
        <p:nvSpPr>
          <p:cNvPr id="12" name="Tekstvak 11">
            <a:extLst>
              <a:ext uri="{FF2B5EF4-FFF2-40B4-BE49-F238E27FC236}">
                <a16:creationId xmlns:a16="http://schemas.microsoft.com/office/drawing/2014/main" id="{EF860004-6AD6-4445-9530-CEC82BCD4041}"/>
              </a:ext>
            </a:extLst>
          </p:cNvPr>
          <p:cNvSpPr txBox="1"/>
          <p:nvPr/>
        </p:nvSpPr>
        <p:spPr>
          <a:xfrm>
            <a:off x="1871076" y="6402049"/>
            <a:ext cx="5329824" cy="246221"/>
          </a:xfrm>
          <a:prstGeom prst="rect">
            <a:avLst/>
          </a:prstGeom>
          <a:noFill/>
        </p:spPr>
        <p:txBody>
          <a:bodyPr wrap="square">
            <a:spAutoFit/>
          </a:bodyPr>
          <a:lstStyle/>
          <a:p>
            <a:r>
              <a:rPr lang="nl-NL" sz="1000" dirty="0">
                <a:latin typeface="Calibri" panose="020F0502020204030204" pitchFamily="34" charset="0"/>
                <a:cs typeface="Calibri" panose="020F0502020204030204" pitchFamily="34" charset="0"/>
                <a:hlinkClick r:id="rId4"/>
              </a:rPr>
              <a:t>Bron: Publiek analyseren voor je presentatie, doe je zo met deze stappen! (echtpresenteren.nl)</a:t>
            </a:r>
            <a:endParaRPr lang="nl-NL"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0405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1BD4F5A9-2466-4D4F-A93A-1346476796AB}"/>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3" name="Afbeelding 2" descr="Microfoon op een podium met wazige achtergrond">
            <a:extLst>
              <a:ext uri="{FF2B5EF4-FFF2-40B4-BE49-F238E27FC236}">
                <a16:creationId xmlns:a16="http://schemas.microsoft.com/office/drawing/2014/main" id="{FD9311E7-45A1-4FD7-8806-84F80773FE9F}"/>
              </a:ext>
            </a:extLst>
          </p:cNvPr>
          <p:cNvPicPr>
            <a:picLocks noChangeAspect="1"/>
          </p:cNvPicPr>
          <p:nvPr/>
        </p:nvPicPr>
        <p:blipFill>
          <a:blip r:embed="rId3">
            <a:alphaModFix amt="26000"/>
          </a:blip>
          <a:stretch>
            <a:fillRect/>
          </a:stretch>
        </p:blipFill>
        <p:spPr>
          <a:xfrm>
            <a:off x="2592873" y="1093582"/>
            <a:ext cx="7006253" cy="4670835"/>
          </a:xfrm>
          <a:prstGeom prst="rect">
            <a:avLst/>
          </a:prstGeom>
        </p:spPr>
      </p:pic>
      <p:sp>
        <p:nvSpPr>
          <p:cNvPr id="8" name="Tekstvak 7">
            <a:extLst>
              <a:ext uri="{FF2B5EF4-FFF2-40B4-BE49-F238E27FC236}">
                <a16:creationId xmlns:a16="http://schemas.microsoft.com/office/drawing/2014/main" id="{20BEE7DF-428D-4725-816E-5F81DBF2F3B2}"/>
              </a:ext>
            </a:extLst>
          </p:cNvPr>
          <p:cNvSpPr txBox="1"/>
          <p:nvPr/>
        </p:nvSpPr>
        <p:spPr>
          <a:xfrm>
            <a:off x="3809999" y="2828834"/>
            <a:ext cx="4572000" cy="1261884"/>
          </a:xfrm>
          <a:prstGeom prst="rect">
            <a:avLst/>
          </a:prstGeom>
          <a:noFill/>
        </p:spPr>
        <p:txBody>
          <a:bodyPr wrap="square" rtlCol="0">
            <a:spAutoFit/>
          </a:bodyPr>
          <a:lstStyle/>
          <a:p>
            <a:pPr algn="ctr"/>
            <a:r>
              <a:rPr lang="nl-NL" sz="2800" b="1" dirty="0"/>
              <a:t>Brainstorm in tweetallen</a:t>
            </a:r>
          </a:p>
          <a:p>
            <a:pPr algn="ctr"/>
            <a:r>
              <a:rPr lang="nl-NL" sz="2400" b="1" dirty="0"/>
              <a:t>Ideeën wat je zou kunnen presenteren en aan wie? </a:t>
            </a:r>
          </a:p>
        </p:txBody>
      </p:sp>
    </p:spTree>
    <p:extLst>
      <p:ext uri="{BB962C8B-B14F-4D97-AF65-F5344CB8AC3E}">
        <p14:creationId xmlns:p14="http://schemas.microsoft.com/office/powerpoint/2010/main" val="348115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D416E0F-BA8C-4EBA-83DE-6F13EBD706D6}"/>
              </a:ext>
            </a:extLst>
          </p:cNvPr>
          <p:cNvPicPr>
            <a:picLocks noChangeAspect="1"/>
          </p:cNvPicPr>
          <p:nvPr/>
        </p:nvPicPr>
        <p:blipFill>
          <a:blip r:embed="rId3"/>
          <a:stretch>
            <a:fillRect/>
          </a:stretch>
        </p:blipFill>
        <p:spPr>
          <a:xfrm rot="5400000">
            <a:off x="5192487" y="-141513"/>
            <a:ext cx="1807028" cy="12192002"/>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Wat is je doel?</a:t>
            </a:r>
            <a:br>
              <a:rPr lang="nl-NL" sz="4000" cap="none" dirty="0">
                <a:latin typeface="Calibri" panose="020F0502020204030204" pitchFamily="34" charset="0"/>
                <a:cs typeface="Calibri" panose="020F0502020204030204" pitchFamily="34" charset="0"/>
              </a:rPr>
            </a:br>
            <a:r>
              <a:rPr lang="nl-NL" sz="3600" cap="none" dirty="0">
                <a:latin typeface="Calibri" panose="020F0502020204030204" pitchFamily="34" charset="0"/>
                <a:cs typeface="Calibri" panose="020F0502020204030204" pitchFamily="34" charset="0"/>
              </a:rPr>
              <a:t>Wat moet je publiek onthouden, vinden, voelen of doen?</a:t>
            </a:r>
            <a:endParaRPr lang="en-US" sz="4000" cap="none" dirty="0">
              <a:latin typeface="Calibri" panose="020F0502020204030204" pitchFamily="34" charset="0"/>
              <a:cs typeface="Calibri" panose="020F0502020204030204" pitchFamily="34" charset="0"/>
            </a:endParaRPr>
          </a:p>
        </p:txBody>
      </p:sp>
      <p:sp>
        <p:nvSpPr>
          <p:cNvPr id="5" name="Tijdelijke aanduiding voor tekst 4">
            <a:extLst>
              <a:ext uri="{FF2B5EF4-FFF2-40B4-BE49-F238E27FC236}">
                <a16:creationId xmlns:a16="http://schemas.microsoft.com/office/drawing/2014/main" id="{47925A89-B7EA-45A5-957B-B12FDD23B2DD}"/>
              </a:ext>
            </a:extLst>
          </p:cNvPr>
          <p:cNvSpPr>
            <a:spLocks noGrp="1"/>
          </p:cNvSpPr>
          <p:nvPr>
            <p:ph type="body" sz="quarter" idx="18"/>
          </p:nvPr>
        </p:nvSpPr>
        <p:spPr>
          <a:xfrm>
            <a:off x="387731" y="2005830"/>
            <a:ext cx="2149201" cy="1034393"/>
          </a:xfrm>
        </p:spPr>
        <p:txBody>
          <a:bodyPr>
            <a:normAutofit fontScale="92500" lnSpcReduction="20000"/>
          </a:bodyPr>
          <a:lstStyle/>
          <a:p>
            <a:pPr marL="0" indent="0" algn="just">
              <a:lnSpc>
                <a:spcPct val="140000"/>
              </a:lnSpc>
              <a:buNone/>
            </a:pPr>
            <a:r>
              <a:rPr lang="nl-NL" sz="1050" dirty="0"/>
              <a:t>‘Zou je in een of twee zinnen willen samenvatten wat ik zojuist heb verteld?’ Het antwoord zou dan moeten zijn wat jij vooraf als punt had genoteerd.</a:t>
            </a:r>
            <a:endParaRPr lang="en-US" sz="105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grpSp>
        <p:nvGrpSpPr>
          <p:cNvPr id="6" name="Groep 5">
            <a:extLst>
              <a:ext uri="{FF2B5EF4-FFF2-40B4-BE49-F238E27FC236}">
                <a16:creationId xmlns:a16="http://schemas.microsoft.com/office/drawing/2014/main" id="{C6E17E1F-2BF5-4803-80D4-EBA9B0F6DFAD}"/>
              </a:ext>
            </a:extLst>
          </p:cNvPr>
          <p:cNvGrpSpPr/>
          <p:nvPr/>
        </p:nvGrpSpPr>
        <p:grpSpPr>
          <a:xfrm>
            <a:off x="3102521" y="2231376"/>
            <a:ext cx="5271595" cy="2087680"/>
            <a:chOff x="3102521" y="1768281"/>
            <a:chExt cx="5271595" cy="2087680"/>
          </a:xfrm>
        </p:grpSpPr>
        <p:pic>
          <p:nvPicPr>
            <p:cNvPr id="2050" name="Picture 2" descr="Free Clear Light Bulb Stock Photo">
              <a:extLst>
                <a:ext uri="{FF2B5EF4-FFF2-40B4-BE49-F238E27FC236}">
                  <a16:creationId xmlns:a16="http://schemas.microsoft.com/office/drawing/2014/main" id="{066B1834-3FFE-447C-88D8-9969E97BA0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864"/>
            <a:stretch/>
          </p:blipFill>
          <p:spPr bwMode="auto">
            <a:xfrm>
              <a:off x="3102521" y="1768281"/>
              <a:ext cx="5271595" cy="208768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DC9800BE-8094-4E14-A14C-E8048F9A1CB1}"/>
                </a:ext>
              </a:extLst>
            </p:cNvPr>
            <p:cNvSpPr txBox="1"/>
            <p:nvPr/>
          </p:nvSpPr>
          <p:spPr>
            <a:xfrm>
              <a:off x="3499946" y="2207796"/>
              <a:ext cx="851338" cy="369332"/>
            </a:xfrm>
            <a:prstGeom prst="rect">
              <a:avLst/>
            </a:prstGeom>
            <a:noFill/>
          </p:spPr>
          <p:txBody>
            <a:bodyPr wrap="square" rtlCol="0">
              <a:spAutoFit/>
            </a:bodyPr>
            <a:lstStyle/>
            <a:p>
              <a:r>
                <a:rPr lang="nl-NL" dirty="0">
                  <a:solidFill>
                    <a:schemeClr val="bg1"/>
                  </a:solidFill>
                </a:rPr>
                <a:t>weten</a:t>
              </a:r>
            </a:p>
          </p:txBody>
        </p:sp>
        <p:sp>
          <p:nvSpPr>
            <p:cNvPr id="10" name="Tekstvak 9">
              <a:extLst>
                <a:ext uri="{FF2B5EF4-FFF2-40B4-BE49-F238E27FC236}">
                  <a16:creationId xmlns:a16="http://schemas.microsoft.com/office/drawing/2014/main" id="{0938E544-B435-4EC6-BB6D-B6584DE4B0E2}"/>
                </a:ext>
              </a:extLst>
            </p:cNvPr>
            <p:cNvSpPr txBox="1"/>
            <p:nvPr/>
          </p:nvSpPr>
          <p:spPr>
            <a:xfrm>
              <a:off x="7328997" y="3243945"/>
              <a:ext cx="851338" cy="369332"/>
            </a:xfrm>
            <a:prstGeom prst="rect">
              <a:avLst/>
            </a:prstGeom>
            <a:noFill/>
          </p:spPr>
          <p:txBody>
            <a:bodyPr wrap="square" rtlCol="0">
              <a:spAutoFit/>
            </a:bodyPr>
            <a:lstStyle/>
            <a:p>
              <a:r>
                <a:rPr lang="nl-NL" dirty="0">
                  <a:solidFill>
                    <a:schemeClr val="bg1"/>
                  </a:solidFill>
                </a:rPr>
                <a:t>doen</a:t>
              </a:r>
            </a:p>
          </p:txBody>
        </p:sp>
        <p:sp>
          <p:nvSpPr>
            <p:cNvPr id="11" name="Tekstvak 10">
              <a:extLst>
                <a:ext uri="{FF2B5EF4-FFF2-40B4-BE49-F238E27FC236}">
                  <a16:creationId xmlns:a16="http://schemas.microsoft.com/office/drawing/2014/main" id="{B2F38CBF-5A93-429D-A857-CC93C6D04C08}"/>
                </a:ext>
              </a:extLst>
            </p:cNvPr>
            <p:cNvSpPr txBox="1"/>
            <p:nvPr/>
          </p:nvSpPr>
          <p:spPr>
            <a:xfrm>
              <a:off x="3379077" y="3242970"/>
              <a:ext cx="972207" cy="369332"/>
            </a:xfrm>
            <a:prstGeom prst="rect">
              <a:avLst/>
            </a:prstGeom>
            <a:noFill/>
          </p:spPr>
          <p:txBody>
            <a:bodyPr wrap="square" rtlCol="0">
              <a:spAutoFit/>
            </a:bodyPr>
            <a:lstStyle/>
            <a:p>
              <a:r>
                <a:rPr lang="nl-NL" dirty="0">
                  <a:solidFill>
                    <a:schemeClr val="bg1"/>
                  </a:solidFill>
                </a:rPr>
                <a:t>voelen</a:t>
              </a:r>
            </a:p>
          </p:txBody>
        </p:sp>
        <p:sp>
          <p:nvSpPr>
            <p:cNvPr id="12" name="Tekstvak 11">
              <a:extLst>
                <a:ext uri="{FF2B5EF4-FFF2-40B4-BE49-F238E27FC236}">
                  <a16:creationId xmlns:a16="http://schemas.microsoft.com/office/drawing/2014/main" id="{D0E29E6C-30DB-48DC-B054-1F3FA7DA9998}"/>
                </a:ext>
              </a:extLst>
            </p:cNvPr>
            <p:cNvSpPr txBox="1"/>
            <p:nvPr/>
          </p:nvSpPr>
          <p:spPr>
            <a:xfrm>
              <a:off x="7154916" y="2207796"/>
              <a:ext cx="1007026" cy="369332"/>
            </a:xfrm>
            <a:prstGeom prst="rect">
              <a:avLst/>
            </a:prstGeom>
            <a:noFill/>
          </p:spPr>
          <p:txBody>
            <a:bodyPr wrap="square" rtlCol="0">
              <a:spAutoFit/>
            </a:bodyPr>
            <a:lstStyle/>
            <a:p>
              <a:r>
                <a:rPr lang="nl-NL" dirty="0">
                  <a:solidFill>
                    <a:schemeClr val="bg1"/>
                  </a:solidFill>
                </a:rPr>
                <a:t>vinden</a:t>
              </a:r>
            </a:p>
          </p:txBody>
        </p:sp>
      </p:grpSp>
      <p:sp>
        <p:nvSpPr>
          <p:cNvPr id="8" name="Rechthoek 7">
            <a:extLst>
              <a:ext uri="{FF2B5EF4-FFF2-40B4-BE49-F238E27FC236}">
                <a16:creationId xmlns:a16="http://schemas.microsoft.com/office/drawing/2014/main" id="{FEA2FA3D-84EB-45B3-9D12-B96F89D42364}"/>
              </a:ext>
            </a:extLst>
          </p:cNvPr>
          <p:cNvSpPr/>
          <p:nvPr/>
        </p:nvSpPr>
        <p:spPr>
          <a:xfrm>
            <a:off x="8881241" y="1996966"/>
            <a:ext cx="2207173" cy="1043257"/>
          </a:xfrm>
          <a:prstGeom prst="rect">
            <a:avLst/>
          </a:prstGeom>
          <a:noFill/>
          <a:ln>
            <a:solidFill>
              <a:srgbClr val="E50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4933B5CE-5D44-4385-A3DE-DC1BC1FE7F07}"/>
              </a:ext>
            </a:extLst>
          </p:cNvPr>
          <p:cNvSpPr txBox="1"/>
          <p:nvPr/>
        </p:nvSpPr>
        <p:spPr>
          <a:xfrm>
            <a:off x="8881241" y="2054710"/>
            <a:ext cx="2207173" cy="900246"/>
          </a:xfrm>
          <a:prstGeom prst="rect">
            <a:avLst/>
          </a:prstGeom>
          <a:noFill/>
        </p:spPr>
        <p:txBody>
          <a:bodyPr wrap="square" rtlCol="0">
            <a:spAutoFit/>
          </a:bodyPr>
          <a:lstStyle/>
          <a:p>
            <a:pPr algn="just"/>
            <a:r>
              <a:rPr lang="nl-NL" sz="1050" dirty="0"/>
              <a:t>Als je achteraf vraagt: ‘Hoe kijkt u nu tegen deze kwestie aan?’ of ‘Wat vindt u van onze offerte?’ Is het antwoord dan wat jij vooraf hebt bedoeld? </a:t>
            </a:r>
            <a:endParaRPr lang="nl-NL" dirty="0"/>
          </a:p>
        </p:txBody>
      </p:sp>
      <p:cxnSp>
        <p:nvCxnSpPr>
          <p:cNvPr id="15" name="Verbindingslijn: gebogen 14">
            <a:extLst>
              <a:ext uri="{FF2B5EF4-FFF2-40B4-BE49-F238E27FC236}">
                <a16:creationId xmlns:a16="http://schemas.microsoft.com/office/drawing/2014/main" id="{3AEA634E-0CC5-4670-ABA2-B2A03C62F104}"/>
              </a:ext>
            </a:extLst>
          </p:cNvPr>
          <p:cNvCxnSpPr>
            <a:cxnSpLocks/>
          </p:cNvCxnSpPr>
          <p:nvPr/>
        </p:nvCxnSpPr>
        <p:spPr>
          <a:xfrm flipV="1">
            <a:off x="8180335" y="2395183"/>
            <a:ext cx="621092" cy="327614"/>
          </a:xfrm>
          <a:prstGeom prst="bentConnector3">
            <a:avLst>
              <a:gd name="adj1" fmla="val 50000"/>
            </a:avLst>
          </a:prstGeom>
          <a:ln w="19050">
            <a:solidFill>
              <a:srgbClr val="E50856"/>
            </a:solidFill>
            <a:tailEnd type="triangle"/>
          </a:ln>
        </p:spPr>
        <p:style>
          <a:lnRef idx="1">
            <a:schemeClr val="accent1"/>
          </a:lnRef>
          <a:fillRef idx="0">
            <a:schemeClr val="accent1"/>
          </a:fillRef>
          <a:effectRef idx="0">
            <a:schemeClr val="accent1"/>
          </a:effectRef>
          <a:fontRef idx="minor">
            <a:schemeClr val="tx1"/>
          </a:fontRef>
        </p:style>
      </p:cxnSp>
      <p:sp>
        <p:nvSpPr>
          <p:cNvPr id="21" name="Rechthoek 20">
            <a:extLst>
              <a:ext uri="{FF2B5EF4-FFF2-40B4-BE49-F238E27FC236}">
                <a16:creationId xmlns:a16="http://schemas.microsoft.com/office/drawing/2014/main" id="{EBCFC1A1-4356-4EA3-94F9-E4596202BDE6}"/>
              </a:ext>
            </a:extLst>
          </p:cNvPr>
          <p:cNvSpPr/>
          <p:nvPr/>
        </p:nvSpPr>
        <p:spPr>
          <a:xfrm>
            <a:off x="8881241" y="3504954"/>
            <a:ext cx="2207173" cy="1043257"/>
          </a:xfrm>
          <a:prstGeom prst="rect">
            <a:avLst/>
          </a:prstGeom>
          <a:noFill/>
          <a:ln>
            <a:solidFill>
              <a:srgbClr val="E50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kstvak 19">
            <a:extLst>
              <a:ext uri="{FF2B5EF4-FFF2-40B4-BE49-F238E27FC236}">
                <a16:creationId xmlns:a16="http://schemas.microsoft.com/office/drawing/2014/main" id="{7F9693A0-A833-45F6-8244-87447316D1CB}"/>
              </a:ext>
            </a:extLst>
          </p:cNvPr>
          <p:cNvSpPr txBox="1"/>
          <p:nvPr/>
        </p:nvSpPr>
        <p:spPr>
          <a:xfrm>
            <a:off x="8881241" y="3545457"/>
            <a:ext cx="2207173" cy="1061829"/>
          </a:xfrm>
          <a:prstGeom prst="rect">
            <a:avLst/>
          </a:prstGeom>
          <a:noFill/>
        </p:spPr>
        <p:txBody>
          <a:bodyPr wrap="square" rtlCol="0">
            <a:spAutoFit/>
          </a:bodyPr>
          <a:lstStyle/>
          <a:p>
            <a:pPr algn="just"/>
            <a:r>
              <a:rPr lang="nl-NL" sz="1050" dirty="0"/>
              <a:t>Was je voornaamste presentatie doel het halen van een goed cijfer? Aanmeldingen erbij krijgen? Wilde je dat mensen jouw verhaal gingen doorvertellen? </a:t>
            </a:r>
          </a:p>
        </p:txBody>
      </p:sp>
      <p:cxnSp>
        <p:nvCxnSpPr>
          <p:cNvPr id="23" name="Verbindingslijn: gebogen 22">
            <a:extLst>
              <a:ext uri="{FF2B5EF4-FFF2-40B4-BE49-F238E27FC236}">
                <a16:creationId xmlns:a16="http://schemas.microsoft.com/office/drawing/2014/main" id="{273E899A-22A8-4366-9F60-7E84CB4B3044}"/>
              </a:ext>
            </a:extLst>
          </p:cNvPr>
          <p:cNvCxnSpPr>
            <a:cxnSpLocks/>
          </p:cNvCxnSpPr>
          <p:nvPr/>
        </p:nvCxnSpPr>
        <p:spPr>
          <a:xfrm>
            <a:off x="8243397" y="3808518"/>
            <a:ext cx="558030" cy="305659"/>
          </a:xfrm>
          <a:prstGeom prst="bentConnector3">
            <a:avLst>
              <a:gd name="adj1" fmla="val 50000"/>
            </a:avLst>
          </a:prstGeom>
          <a:ln w="19050">
            <a:solidFill>
              <a:srgbClr val="E50856"/>
            </a:solidFill>
            <a:tailEnd type="triangle"/>
          </a:ln>
        </p:spPr>
        <p:style>
          <a:lnRef idx="1">
            <a:schemeClr val="accent1"/>
          </a:lnRef>
          <a:fillRef idx="0">
            <a:schemeClr val="accent1"/>
          </a:fillRef>
          <a:effectRef idx="0">
            <a:schemeClr val="accent1"/>
          </a:effectRef>
          <a:fontRef idx="minor">
            <a:schemeClr val="tx1"/>
          </a:fontRef>
        </p:style>
      </p:cxnSp>
      <p:sp>
        <p:nvSpPr>
          <p:cNvPr id="26" name="Rechthoek 25">
            <a:extLst>
              <a:ext uri="{FF2B5EF4-FFF2-40B4-BE49-F238E27FC236}">
                <a16:creationId xmlns:a16="http://schemas.microsoft.com/office/drawing/2014/main" id="{EC3E2CC2-E0B2-4E3E-9357-132EF9DCD283}"/>
              </a:ext>
            </a:extLst>
          </p:cNvPr>
          <p:cNvSpPr/>
          <p:nvPr/>
        </p:nvSpPr>
        <p:spPr>
          <a:xfrm>
            <a:off x="363916" y="1996966"/>
            <a:ext cx="2207173" cy="1043257"/>
          </a:xfrm>
          <a:prstGeom prst="rect">
            <a:avLst/>
          </a:prstGeom>
          <a:noFill/>
          <a:ln>
            <a:solidFill>
              <a:srgbClr val="E50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echthoek 26">
            <a:extLst>
              <a:ext uri="{FF2B5EF4-FFF2-40B4-BE49-F238E27FC236}">
                <a16:creationId xmlns:a16="http://schemas.microsoft.com/office/drawing/2014/main" id="{AF78BADD-171F-497B-ADBE-F1F06E604001}"/>
              </a:ext>
            </a:extLst>
          </p:cNvPr>
          <p:cNvSpPr/>
          <p:nvPr/>
        </p:nvSpPr>
        <p:spPr>
          <a:xfrm>
            <a:off x="363915" y="3529950"/>
            <a:ext cx="2207173" cy="1043257"/>
          </a:xfrm>
          <a:prstGeom prst="rect">
            <a:avLst/>
          </a:prstGeom>
          <a:noFill/>
          <a:ln>
            <a:solidFill>
              <a:srgbClr val="E50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8" name="Verbindingslijn: gebogen 27">
            <a:extLst>
              <a:ext uri="{FF2B5EF4-FFF2-40B4-BE49-F238E27FC236}">
                <a16:creationId xmlns:a16="http://schemas.microsoft.com/office/drawing/2014/main" id="{1B8DA75B-CC38-4311-8A40-F96E4B50AA85}"/>
              </a:ext>
            </a:extLst>
          </p:cNvPr>
          <p:cNvCxnSpPr>
            <a:cxnSpLocks/>
          </p:cNvCxnSpPr>
          <p:nvPr/>
        </p:nvCxnSpPr>
        <p:spPr>
          <a:xfrm rot="10800000">
            <a:off x="2675210" y="2504836"/>
            <a:ext cx="612563" cy="222841"/>
          </a:xfrm>
          <a:prstGeom prst="bentConnector3">
            <a:avLst>
              <a:gd name="adj1" fmla="val 50000"/>
            </a:avLst>
          </a:prstGeom>
          <a:ln w="19050">
            <a:solidFill>
              <a:srgbClr val="E5085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Verbindingslijn: gebogen 30">
            <a:extLst>
              <a:ext uri="{FF2B5EF4-FFF2-40B4-BE49-F238E27FC236}">
                <a16:creationId xmlns:a16="http://schemas.microsoft.com/office/drawing/2014/main" id="{F77E4A01-5D6F-4AA9-9B4E-EA02CE3547FF}"/>
              </a:ext>
            </a:extLst>
          </p:cNvPr>
          <p:cNvCxnSpPr>
            <a:cxnSpLocks/>
          </p:cNvCxnSpPr>
          <p:nvPr/>
        </p:nvCxnSpPr>
        <p:spPr>
          <a:xfrm rot="10800000" flipV="1">
            <a:off x="2675212" y="3836582"/>
            <a:ext cx="510085" cy="318940"/>
          </a:xfrm>
          <a:prstGeom prst="bentConnector3">
            <a:avLst>
              <a:gd name="adj1" fmla="val 50000"/>
            </a:avLst>
          </a:prstGeom>
          <a:ln w="19050">
            <a:solidFill>
              <a:srgbClr val="E50856"/>
            </a:solidFill>
            <a:tailEnd type="triangle"/>
          </a:ln>
        </p:spPr>
        <p:style>
          <a:lnRef idx="1">
            <a:schemeClr val="accent1"/>
          </a:lnRef>
          <a:fillRef idx="0">
            <a:schemeClr val="accent1"/>
          </a:fillRef>
          <a:effectRef idx="0">
            <a:schemeClr val="accent1"/>
          </a:effectRef>
          <a:fontRef idx="minor">
            <a:schemeClr val="tx1"/>
          </a:fontRef>
        </p:style>
      </p:cxnSp>
      <p:sp>
        <p:nvSpPr>
          <p:cNvPr id="37" name="Tekstvak 36">
            <a:extLst>
              <a:ext uri="{FF2B5EF4-FFF2-40B4-BE49-F238E27FC236}">
                <a16:creationId xmlns:a16="http://schemas.microsoft.com/office/drawing/2014/main" id="{E452EAEF-F2C1-4400-BE09-4A01D10D6842}"/>
              </a:ext>
            </a:extLst>
          </p:cNvPr>
          <p:cNvSpPr txBox="1"/>
          <p:nvPr/>
        </p:nvSpPr>
        <p:spPr>
          <a:xfrm>
            <a:off x="367207" y="3565589"/>
            <a:ext cx="2169725" cy="900246"/>
          </a:xfrm>
          <a:prstGeom prst="rect">
            <a:avLst/>
          </a:prstGeom>
          <a:noFill/>
        </p:spPr>
        <p:txBody>
          <a:bodyPr wrap="square">
            <a:spAutoFit/>
          </a:bodyPr>
          <a:lstStyle/>
          <a:p>
            <a:pPr algn="just"/>
            <a:r>
              <a:rPr lang="nl-NL" sz="1050" dirty="0"/>
              <a:t>Wil je mensen enthousiast krijgen voor een idee? Wil je gewoon de stemming verhogen. is die wat je vooraf had bepaald als wenselijk?</a:t>
            </a:r>
          </a:p>
        </p:txBody>
      </p:sp>
    </p:spTree>
    <p:extLst>
      <p:ext uri="{BB962C8B-B14F-4D97-AF65-F5344CB8AC3E}">
        <p14:creationId xmlns:p14="http://schemas.microsoft.com/office/powerpoint/2010/main" val="375571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P spid="13" grpId="0"/>
      <p:bldP spid="21" grpId="0" animBg="1"/>
      <p:bldP spid="20" grpId="0"/>
      <p:bldP spid="26" grpId="0" animBg="1"/>
      <p:bldP spid="27" grpId="0" animBg="1"/>
      <p:bldP spid="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1BD4F5A9-2466-4D4F-A93A-1346476796AB}"/>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3" name="Afbeelding 2" descr="Microfoon op een podium met wazige achtergrond">
            <a:extLst>
              <a:ext uri="{FF2B5EF4-FFF2-40B4-BE49-F238E27FC236}">
                <a16:creationId xmlns:a16="http://schemas.microsoft.com/office/drawing/2014/main" id="{FD9311E7-45A1-4FD7-8806-84F80773FE9F}"/>
              </a:ext>
            </a:extLst>
          </p:cNvPr>
          <p:cNvPicPr>
            <a:picLocks noChangeAspect="1"/>
          </p:cNvPicPr>
          <p:nvPr/>
        </p:nvPicPr>
        <p:blipFill>
          <a:blip r:embed="rId3">
            <a:alphaModFix amt="26000"/>
          </a:blip>
          <a:stretch>
            <a:fillRect/>
          </a:stretch>
        </p:blipFill>
        <p:spPr>
          <a:xfrm>
            <a:off x="2592873" y="1093582"/>
            <a:ext cx="7006253" cy="4670835"/>
          </a:xfrm>
          <a:prstGeom prst="rect">
            <a:avLst/>
          </a:prstGeom>
        </p:spPr>
      </p:pic>
      <p:sp>
        <p:nvSpPr>
          <p:cNvPr id="8" name="Tekstvak 7">
            <a:extLst>
              <a:ext uri="{FF2B5EF4-FFF2-40B4-BE49-F238E27FC236}">
                <a16:creationId xmlns:a16="http://schemas.microsoft.com/office/drawing/2014/main" id="{20BEE7DF-428D-4725-816E-5F81DBF2F3B2}"/>
              </a:ext>
            </a:extLst>
          </p:cNvPr>
          <p:cNvSpPr txBox="1"/>
          <p:nvPr/>
        </p:nvSpPr>
        <p:spPr>
          <a:xfrm>
            <a:off x="3809999" y="2828834"/>
            <a:ext cx="4572000"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800" b="1" i="0" u="none" strike="noStrike" kern="1200" cap="none" spc="0" normalizeH="0" baseline="0" noProof="0" dirty="0">
                <a:ln>
                  <a:noFill/>
                </a:ln>
                <a:solidFill>
                  <a:prstClr val="black"/>
                </a:solidFill>
                <a:effectLst/>
                <a:uLnTx/>
                <a:uFillTx/>
                <a:latin typeface="Arial"/>
                <a:ea typeface="+mn-ea"/>
                <a:cs typeface="+mn-cs"/>
              </a:rPr>
              <a:t>Brainstorm in tweetallen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Arial"/>
                <a:ea typeface="+mn-ea"/>
                <a:cs typeface="+mn-cs"/>
              </a:rPr>
              <a:t>Wat zou het doel van jouw presentatie kunnen zijn? </a:t>
            </a:r>
          </a:p>
        </p:txBody>
      </p:sp>
    </p:spTree>
    <p:extLst>
      <p:ext uri="{BB962C8B-B14F-4D97-AF65-F5344CB8AC3E}">
        <p14:creationId xmlns:p14="http://schemas.microsoft.com/office/powerpoint/2010/main" val="307769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Rechte verbindingslijn 90">
            <a:extLst>
              <a:ext uri="{FF2B5EF4-FFF2-40B4-BE49-F238E27FC236}">
                <a16:creationId xmlns:a16="http://schemas.microsoft.com/office/drawing/2014/main" id="{0038CB07-98F7-43D1-A45E-486BEC3DD249}"/>
              </a:ext>
            </a:extLst>
          </p:cNvPr>
          <p:cNvCxnSpPr>
            <a:cxnSpLocks/>
          </p:cNvCxnSpPr>
          <p:nvPr/>
        </p:nvCxnSpPr>
        <p:spPr>
          <a:xfrm flipV="1">
            <a:off x="1458587" y="2770597"/>
            <a:ext cx="1419879" cy="235936"/>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Rechte verbindingslijn 91">
            <a:extLst>
              <a:ext uri="{FF2B5EF4-FFF2-40B4-BE49-F238E27FC236}">
                <a16:creationId xmlns:a16="http://schemas.microsoft.com/office/drawing/2014/main" id="{0B082D6C-9176-4E83-9DA3-76A85C855BA2}"/>
              </a:ext>
            </a:extLst>
          </p:cNvPr>
          <p:cNvCxnSpPr>
            <a:cxnSpLocks/>
          </p:cNvCxnSpPr>
          <p:nvPr/>
        </p:nvCxnSpPr>
        <p:spPr>
          <a:xfrm flipV="1">
            <a:off x="3900072" y="1964422"/>
            <a:ext cx="973399" cy="42143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Rechte verbindingslijn 92">
            <a:extLst>
              <a:ext uri="{FF2B5EF4-FFF2-40B4-BE49-F238E27FC236}">
                <a16:creationId xmlns:a16="http://schemas.microsoft.com/office/drawing/2014/main" id="{B242CE1E-72D8-4FBD-851C-E2A4CD6E6BC6}"/>
              </a:ext>
            </a:extLst>
          </p:cNvPr>
          <p:cNvCxnSpPr>
            <a:cxnSpLocks/>
          </p:cNvCxnSpPr>
          <p:nvPr/>
        </p:nvCxnSpPr>
        <p:spPr>
          <a:xfrm>
            <a:off x="1802783" y="1982441"/>
            <a:ext cx="1075683" cy="49112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Rechte verbindingslijn 80">
            <a:extLst>
              <a:ext uri="{FF2B5EF4-FFF2-40B4-BE49-F238E27FC236}">
                <a16:creationId xmlns:a16="http://schemas.microsoft.com/office/drawing/2014/main" id="{4952306C-BE61-4D84-B541-F5B06E56383E}"/>
              </a:ext>
            </a:extLst>
          </p:cNvPr>
          <p:cNvCxnSpPr>
            <a:cxnSpLocks/>
          </p:cNvCxnSpPr>
          <p:nvPr/>
        </p:nvCxnSpPr>
        <p:spPr>
          <a:xfrm>
            <a:off x="3674109" y="5454678"/>
            <a:ext cx="702181" cy="71984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Rechte verbindingslijn 81">
            <a:extLst>
              <a:ext uri="{FF2B5EF4-FFF2-40B4-BE49-F238E27FC236}">
                <a16:creationId xmlns:a16="http://schemas.microsoft.com/office/drawing/2014/main" id="{5533AAFA-BE26-4056-A5FB-226C2741BB12}"/>
              </a:ext>
            </a:extLst>
          </p:cNvPr>
          <p:cNvCxnSpPr>
            <a:cxnSpLocks/>
          </p:cNvCxnSpPr>
          <p:nvPr/>
        </p:nvCxnSpPr>
        <p:spPr>
          <a:xfrm>
            <a:off x="1452083" y="5194406"/>
            <a:ext cx="1272910" cy="1185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Rechte verbindingslijn 82">
            <a:extLst>
              <a:ext uri="{FF2B5EF4-FFF2-40B4-BE49-F238E27FC236}">
                <a16:creationId xmlns:a16="http://schemas.microsoft.com/office/drawing/2014/main" id="{6A27D2DD-A7AE-46A3-93E9-51740396CAA1}"/>
              </a:ext>
            </a:extLst>
          </p:cNvPr>
          <p:cNvCxnSpPr>
            <a:cxnSpLocks/>
          </p:cNvCxnSpPr>
          <p:nvPr/>
        </p:nvCxnSpPr>
        <p:spPr>
          <a:xfrm>
            <a:off x="2336392" y="4001140"/>
            <a:ext cx="542074" cy="899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Rechte verbindingslijn 69">
            <a:extLst>
              <a:ext uri="{FF2B5EF4-FFF2-40B4-BE49-F238E27FC236}">
                <a16:creationId xmlns:a16="http://schemas.microsoft.com/office/drawing/2014/main" id="{90E06DCF-3DA1-4BE0-971B-010D9DE593C4}"/>
              </a:ext>
            </a:extLst>
          </p:cNvPr>
          <p:cNvCxnSpPr>
            <a:cxnSpLocks/>
          </p:cNvCxnSpPr>
          <p:nvPr/>
        </p:nvCxnSpPr>
        <p:spPr>
          <a:xfrm flipV="1">
            <a:off x="8120927" y="4168586"/>
            <a:ext cx="1272910" cy="18696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Rechte verbindingslijn 70">
            <a:extLst>
              <a:ext uri="{FF2B5EF4-FFF2-40B4-BE49-F238E27FC236}">
                <a16:creationId xmlns:a16="http://schemas.microsoft.com/office/drawing/2014/main" id="{8237C11A-8BB7-445D-A15B-6D4BC1D39778}"/>
              </a:ext>
            </a:extLst>
          </p:cNvPr>
          <p:cNvCxnSpPr>
            <a:cxnSpLocks/>
          </p:cNvCxnSpPr>
          <p:nvPr/>
        </p:nvCxnSpPr>
        <p:spPr>
          <a:xfrm flipV="1">
            <a:off x="6512881" y="4938028"/>
            <a:ext cx="848870" cy="58802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Rechte verbindingslijn 71">
            <a:extLst>
              <a:ext uri="{FF2B5EF4-FFF2-40B4-BE49-F238E27FC236}">
                <a16:creationId xmlns:a16="http://schemas.microsoft.com/office/drawing/2014/main" id="{E09BEC9C-3E51-46F3-96F4-DF0CE922B034}"/>
              </a:ext>
            </a:extLst>
          </p:cNvPr>
          <p:cNvCxnSpPr>
            <a:cxnSpLocks/>
          </p:cNvCxnSpPr>
          <p:nvPr/>
        </p:nvCxnSpPr>
        <p:spPr>
          <a:xfrm>
            <a:off x="7798409" y="5139821"/>
            <a:ext cx="306125" cy="849204"/>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Rechte verbindingslijn 72">
            <a:extLst>
              <a:ext uri="{FF2B5EF4-FFF2-40B4-BE49-F238E27FC236}">
                <a16:creationId xmlns:a16="http://schemas.microsoft.com/office/drawing/2014/main" id="{042C9FFE-5750-435A-8175-56947088CD70}"/>
              </a:ext>
            </a:extLst>
          </p:cNvPr>
          <p:cNvCxnSpPr>
            <a:cxnSpLocks/>
          </p:cNvCxnSpPr>
          <p:nvPr/>
        </p:nvCxnSpPr>
        <p:spPr>
          <a:xfrm>
            <a:off x="8210260" y="4981516"/>
            <a:ext cx="1406953" cy="483872"/>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CBBC83F4-5E0F-4C74-B248-72AF98F08E60}"/>
              </a:ext>
            </a:extLst>
          </p:cNvPr>
          <p:cNvCxnSpPr>
            <a:cxnSpLocks/>
          </p:cNvCxnSpPr>
          <p:nvPr/>
        </p:nvCxnSpPr>
        <p:spPr>
          <a:xfrm>
            <a:off x="7070013" y="858493"/>
            <a:ext cx="317709" cy="85207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489ACCD9-CB20-4251-B05B-261B14E8FB5E}"/>
              </a:ext>
            </a:extLst>
          </p:cNvPr>
          <p:cNvCxnSpPr>
            <a:cxnSpLocks/>
          </p:cNvCxnSpPr>
          <p:nvPr/>
        </p:nvCxnSpPr>
        <p:spPr>
          <a:xfrm flipH="1">
            <a:off x="8025415" y="911762"/>
            <a:ext cx="628269" cy="72658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Rechte verbindingslijn 59">
            <a:extLst>
              <a:ext uri="{FF2B5EF4-FFF2-40B4-BE49-F238E27FC236}">
                <a16:creationId xmlns:a16="http://schemas.microsoft.com/office/drawing/2014/main" id="{69C4BDD7-3695-45FF-8B98-3ABDA22ACE61}"/>
              </a:ext>
            </a:extLst>
          </p:cNvPr>
          <p:cNvCxnSpPr>
            <a:cxnSpLocks/>
          </p:cNvCxnSpPr>
          <p:nvPr/>
        </p:nvCxnSpPr>
        <p:spPr>
          <a:xfrm flipV="1">
            <a:off x="8164221" y="1870942"/>
            <a:ext cx="1272910" cy="18696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11D8802C-7938-4F44-B6DD-A78880ABD682}"/>
              </a:ext>
            </a:extLst>
          </p:cNvPr>
          <p:cNvCxnSpPr/>
          <p:nvPr/>
        </p:nvCxnSpPr>
        <p:spPr>
          <a:xfrm>
            <a:off x="7842982" y="2143856"/>
            <a:ext cx="914400" cy="91440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Afbeelding 8">
            <a:extLst>
              <a:ext uri="{FF2B5EF4-FFF2-40B4-BE49-F238E27FC236}">
                <a16:creationId xmlns:a16="http://schemas.microsoft.com/office/drawing/2014/main" id="{CD416E0F-BA8C-4EBA-83DE-6F13EBD706D6}"/>
              </a:ext>
            </a:extLst>
          </p:cNvPr>
          <p:cNvPicPr>
            <a:picLocks noChangeAspect="1"/>
          </p:cNvPicPr>
          <p:nvPr/>
        </p:nvPicPr>
        <p:blipFill>
          <a:blip r:embed="rId3"/>
          <a:stretch>
            <a:fillRect/>
          </a:stretch>
        </p:blipFill>
        <p:spPr>
          <a:xfrm rot="5400000">
            <a:off x="5246303" y="-106976"/>
            <a:ext cx="1807028" cy="12192002"/>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572417" y="456361"/>
            <a:ext cx="6090430" cy="740026"/>
          </a:xfrm>
        </p:spPr>
        <p:txBody>
          <a:bodyPr>
            <a:normAutofit fontScale="90000"/>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sz="3100" cap="none" dirty="0">
                <a:latin typeface="Calibri" panose="020F0502020204030204" pitchFamily="34" charset="0"/>
                <a:cs typeface="Calibri" panose="020F0502020204030204" pitchFamily="34" charset="0"/>
              </a:rPr>
              <a:t>Inhoud: ideeën verzamelen</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cxnSp>
        <p:nvCxnSpPr>
          <p:cNvPr id="24" name="Rechte verbindingslijn 23">
            <a:extLst>
              <a:ext uri="{FF2B5EF4-FFF2-40B4-BE49-F238E27FC236}">
                <a16:creationId xmlns:a16="http://schemas.microsoft.com/office/drawing/2014/main" id="{BA798765-7A6D-4CF7-889B-97CF28D3B4A1}"/>
              </a:ext>
            </a:extLst>
          </p:cNvPr>
          <p:cNvCxnSpPr/>
          <p:nvPr/>
        </p:nvCxnSpPr>
        <p:spPr>
          <a:xfrm>
            <a:off x="6385421" y="3582762"/>
            <a:ext cx="914400" cy="91440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C573969E-38BB-4341-AD18-F2E5E302017E}"/>
              </a:ext>
            </a:extLst>
          </p:cNvPr>
          <p:cNvCxnSpPr>
            <a:cxnSpLocks/>
          </p:cNvCxnSpPr>
          <p:nvPr/>
        </p:nvCxnSpPr>
        <p:spPr>
          <a:xfrm flipH="1">
            <a:off x="3727623" y="3718493"/>
            <a:ext cx="1297334" cy="10079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4E3BBD7C-24EC-4CCB-92F3-26BF64DACA50}"/>
              </a:ext>
            </a:extLst>
          </p:cNvPr>
          <p:cNvCxnSpPr>
            <a:cxnSpLocks/>
          </p:cNvCxnSpPr>
          <p:nvPr/>
        </p:nvCxnSpPr>
        <p:spPr>
          <a:xfrm flipV="1">
            <a:off x="6149817" y="2216069"/>
            <a:ext cx="939488" cy="6407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C03CCD75-E652-4FB3-88EE-23240227DB6B}"/>
              </a:ext>
            </a:extLst>
          </p:cNvPr>
          <p:cNvCxnSpPr>
            <a:cxnSpLocks/>
          </p:cNvCxnSpPr>
          <p:nvPr/>
        </p:nvCxnSpPr>
        <p:spPr>
          <a:xfrm>
            <a:off x="3919090" y="2648170"/>
            <a:ext cx="1269186" cy="529098"/>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Ovaal 18">
            <a:extLst>
              <a:ext uri="{FF2B5EF4-FFF2-40B4-BE49-F238E27FC236}">
                <a16:creationId xmlns:a16="http://schemas.microsoft.com/office/drawing/2014/main" id="{BC64712D-B774-4823-8F52-860C3F137249}"/>
              </a:ext>
            </a:extLst>
          </p:cNvPr>
          <p:cNvSpPr/>
          <p:nvPr/>
        </p:nvSpPr>
        <p:spPr>
          <a:xfrm>
            <a:off x="4736305" y="2601055"/>
            <a:ext cx="2081777" cy="1670525"/>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Onderwerp</a:t>
            </a:r>
          </a:p>
          <a:p>
            <a:pPr algn="ctr"/>
            <a:r>
              <a:rPr lang="nl-NL" b="1" dirty="0" err="1"/>
              <a:t>Mindmap</a:t>
            </a:r>
            <a:endParaRPr lang="nl-NL" b="1" dirty="0"/>
          </a:p>
        </p:txBody>
      </p:sp>
      <p:sp>
        <p:nvSpPr>
          <p:cNvPr id="32" name="Ovaal 31">
            <a:extLst>
              <a:ext uri="{FF2B5EF4-FFF2-40B4-BE49-F238E27FC236}">
                <a16:creationId xmlns:a16="http://schemas.microsoft.com/office/drawing/2014/main" id="{7637EC22-A815-44C6-8302-546615F2863A}"/>
              </a:ext>
            </a:extLst>
          </p:cNvPr>
          <p:cNvSpPr/>
          <p:nvPr/>
        </p:nvSpPr>
        <p:spPr>
          <a:xfrm>
            <a:off x="6842621" y="3847081"/>
            <a:ext cx="1871664" cy="157162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2</a:t>
            </a:r>
            <a:r>
              <a:rPr lang="nl-NL" b="1" baseline="30000" dirty="0"/>
              <a:t>e</a:t>
            </a:r>
            <a:r>
              <a:rPr lang="nl-NL" b="1" dirty="0"/>
              <a:t> idee</a:t>
            </a:r>
          </a:p>
        </p:txBody>
      </p:sp>
      <p:sp>
        <p:nvSpPr>
          <p:cNvPr id="33" name="Ovaal 32">
            <a:extLst>
              <a:ext uri="{FF2B5EF4-FFF2-40B4-BE49-F238E27FC236}">
                <a16:creationId xmlns:a16="http://schemas.microsoft.com/office/drawing/2014/main" id="{430A3801-7647-4A44-9EC7-DC6766DA1C1D}"/>
              </a:ext>
            </a:extLst>
          </p:cNvPr>
          <p:cNvSpPr/>
          <p:nvPr/>
        </p:nvSpPr>
        <p:spPr>
          <a:xfrm>
            <a:off x="2336392" y="4407396"/>
            <a:ext cx="1871664" cy="15716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3</a:t>
            </a:r>
            <a:r>
              <a:rPr lang="nl-NL" b="1" baseline="30000" dirty="0"/>
              <a:t>e</a:t>
            </a:r>
            <a:r>
              <a:rPr lang="nl-NL" b="1" dirty="0"/>
              <a:t> idee</a:t>
            </a:r>
          </a:p>
        </p:txBody>
      </p:sp>
      <p:sp>
        <p:nvSpPr>
          <p:cNvPr id="34" name="Ovaal 33">
            <a:extLst>
              <a:ext uri="{FF2B5EF4-FFF2-40B4-BE49-F238E27FC236}">
                <a16:creationId xmlns:a16="http://schemas.microsoft.com/office/drawing/2014/main" id="{30CF73A7-56D1-4705-B372-966BAED347E1}"/>
              </a:ext>
            </a:extLst>
          </p:cNvPr>
          <p:cNvSpPr/>
          <p:nvPr/>
        </p:nvSpPr>
        <p:spPr>
          <a:xfrm>
            <a:off x="2439238" y="1785938"/>
            <a:ext cx="1871664" cy="15716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4</a:t>
            </a:r>
            <a:r>
              <a:rPr lang="nl-NL" b="1" baseline="30000" dirty="0"/>
              <a:t>e</a:t>
            </a:r>
            <a:r>
              <a:rPr lang="nl-NL" b="1" dirty="0"/>
              <a:t> idee</a:t>
            </a:r>
          </a:p>
        </p:txBody>
      </p:sp>
      <p:sp>
        <p:nvSpPr>
          <p:cNvPr id="42" name="Ovaal 41">
            <a:extLst>
              <a:ext uri="{FF2B5EF4-FFF2-40B4-BE49-F238E27FC236}">
                <a16:creationId xmlns:a16="http://schemas.microsoft.com/office/drawing/2014/main" id="{A7A51D30-5624-4AAD-B289-4ED957F5C10F}"/>
              </a:ext>
            </a:extLst>
          </p:cNvPr>
          <p:cNvSpPr/>
          <p:nvPr/>
        </p:nvSpPr>
        <p:spPr>
          <a:xfrm>
            <a:off x="8257085" y="2473561"/>
            <a:ext cx="914400" cy="9351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Ovaal 44">
            <a:extLst>
              <a:ext uri="{FF2B5EF4-FFF2-40B4-BE49-F238E27FC236}">
                <a16:creationId xmlns:a16="http://schemas.microsoft.com/office/drawing/2014/main" id="{31A58C46-DB2D-45AE-8923-B60C9EA509AC}"/>
              </a:ext>
            </a:extLst>
          </p:cNvPr>
          <p:cNvSpPr/>
          <p:nvPr/>
        </p:nvSpPr>
        <p:spPr>
          <a:xfrm>
            <a:off x="9301810" y="1341287"/>
            <a:ext cx="914400" cy="9351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Ovaal 45">
            <a:extLst>
              <a:ext uri="{FF2B5EF4-FFF2-40B4-BE49-F238E27FC236}">
                <a16:creationId xmlns:a16="http://schemas.microsoft.com/office/drawing/2014/main" id="{0D7A351E-1BC8-4104-B2B9-4E919C122AE3}"/>
              </a:ext>
            </a:extLst>
          </p:cNvPr>
          <p:cNvSpPr/>
          <p:nvPr/>
        </p:nvSpPr>
        <p:spPr>
          <a:xfrm>
            <a:off x="6619561" y="165159"/>
            <a:ext cx="914400" cy="9351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Ovaal 46">
            <a:extLst>
              <a:ext uri="{FF2B5EF4-FFF2-40B4-BE49-F238E27FC236}">
                <a16:creationId xmlns:a16="http://schemas.microsoft.com/office/drawing/2014/main" id="{C1FE7085-0F2C-4B0A-A7F3-9AA29B1E18DC}"/>
              </a:ext>
            </a:extLst>
          </p:cNvPr>
          <p:cNvSpPr/>
          <p:nvPr/>
        </p:nvSpPr>
        <p:spPr>
          <a:xfrm>
            <a:off x="8434863" y="158228"/>
            <a:ext cx="1182349" cy="108077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054" name="Graphic 2053" descr="Staafdiagram met stijgende lijn silhouet">
            <a:extLst>
              <a:ext uri="{FF2B5EF4-FFF2-40B4-BE49-F238E27FC236}">
                <a16:creationId xmlns:a16="http://schemas.microsoft.com/office/drawing/2014/main" id="{E6213D49-479C-4003-B783-DF906558C5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6490" y="1555745"/>
            <a:ext cx="592544" cy="592544"/>
          </a:xfrm>
          <a:prstGeom prst="rect">
            <a:avLst/>
          </a:prstGeom>
        </p:spPr>
      </p:pic>
      <p:pic>
        <p:nvPicPr>
          <p:cNvPr id="2058" name="Graphic 2057" descr="Scène met brug silhouet">
            <a:extLst>
              <a:ext uri="{FF2B5EF4-FFF2-40B4-BE49-F238E27FC236}">
                <a16:creationId xmlns:a16="http://schemas.microsoft.com/office/drawing/2014/main" id="{A62BF375-2A08-47E5-878F-F5DA64F34B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1734" y="272880"/>
            <a:ext cx="739031" cy="739031"/>
          </a:xfrm>
          <a:prstGeom prst="rect">
            <a:avLst/>
          </a:prstGeom>
        </p:spPr>
      </p:pic>
      <p:pic>
        <p:nvPicPr>
          <p:cNvPr id="2060" name="Graphic 2059" descr="Vergadering silhouet">
            <a:extLst>
              <a:ext uri="{FF2B5EF4-FFF2-40B4-BE49-F238E27FC236}">
                <a16:creationId xmlns:a16="http://schemas.microsoft.com/office/drawing/2014/main" id="{600AF9F1-5051-49D8-8701-E5243F3770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5800" y="200865"/>
            <a:ext cx="621922" cy="621922"/>
          </a:xfrm>
          <a:prstGeom prst="rect">
            <a:avLst/>
          </a:prstGeom>
        </p:spPr>
      </p:pic>
      <p:pic>
        <p:nvPicPr>
          <p:cNvPr id="2062" name="Graphic 2061" descr="Opmerking belangrijk silhouet">
            <a:extLst>
              <a:ext uri="{FF2B5EF4-FFF2-40B4-BE49-F238E27FC236}">
                <a16:creationId xmlns:a16="http://schemas.microsoft.com/office/drawing/2014/main" id="{8A12C4FD-835B-4761-B279-ABB1EBBC36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91035" y="2500652"/>
            <a:ext cx="914400" cy="914400"/>
          </a:xfrm>
          <a:prstGeom prst="rect">
            <a:avLst/>
          </a:prstGeom>
        </p:spPr>
      </p:pic>
      <p:sp>
        <p:nvSpPr>
          <p:cNvPr id="29" name="Ovaal 28">
            <a:extLst>
              <a:ext uri="{FF2B5EF4-FFF2-40B4-BE49-F238E27FC236}">
                <a16:creationId xmlns:a16="http://schemas.microsoft.com/office/drawing/2014/main" id="{40DD2778-8181-4B1D-8BE3-6A6F6C54A393}"/>
              </a:ext>
            </a:extLst>
          </p:cNvPr>
          <p:cNvSpPr/>
          <p:nvPr/>
        </p:nvSpPr>
        <p:spPr>
          <a:xfrm>
            <a:off x="6563200" y="1264445"/>
            <a:ext cx="1871664" cy="157162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1</a:t>
            </a:r>
            <a:r>
              <a:rPr lang="nl-NL" b="1" baseline="30000" dirty="0"/>
              <a:t>e</a:t>
            </a:r>
            <a:r>
              <a:rPr lang="nl-NL" b="1" dirty="0"/>
              <a:t> idee</a:t>
            </a:r>
          </a:p>
        </p:txBody>
      </p:sp>
      <p:sp>
        <p:nvSpPr>
          <p:cNvPr id="66" name="Ovaal 65">
            <a:extLst>
              <a:ext uri="{FF2B5EF4-FFF2-40B4-BE49-F238E27FC236}">
                <a16:creationId xmlns:a16="http://schemas.microsoft.com/office/drawing/2014/main" id="{51B4E822-B544-4EA4-876D-8476C3B0098E}"/>
              </a:ext>
            </a:extLst>
          </p:cNvPr>
          <p:cNvSpPr/>
          <p:nvPr/>
        </p:nvSpPr>
        <p:spPr>
          <a:xfrm>
            <a:off x="8887145" y="3582762"/>
            <a:ext cx="1047241" cy="9097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7" name="Ovaal 66">
            <a:extLst>
              <a:ext uri="{FF2B5EF4-FFF2-40B4-BE49-F238E27FC236}">
                <a16:creationId xmlns:a16="http://schemas.microsoft.com/office/drawing/2014/main" id="{1BB69419-297F-4CAA-9486-DC01FD6D3CAF}"/>
              </a:ext>
            </a:extLst>
          </p:cNvPr>
          <p:cNvSpPr/>
          <p:nvPr/>
        </p:nvSpPr>
        <p:spPr>
          <a:xfrm>
            <a:off x="9314594" y="5168676"/>
            <a:ext cx="829329" cy="7147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8" name="Ovaal 67">
            <a:extLst>
              <a:ext uri="{FF2B5EF4-FFF2-40B4-BE49-F238E27FC236}">
                <a16:creationId xmlns:a16="http://schemas.microsoft.com/office/drawing/2014/main" id="{9F7F5B7D-0E09-4BF7-B76F-8D41AA7EE57D}"/>
              </a:ext>
            </a:extLst>
          </p:cNvPr>
          <p:cNvSpPr/>
          <p:nvPr/>
        </p:nvSpPr>
        <p:spPr>
          <a:xfrm>
            <a:off x="7689870" y="5554166"/>
            <a:ext cx="601165" cy="60664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9" name="Ovaal 68">
            <a:extLst>
              <a:ext uri="{FF2B5EF4-FFF2-40B4-BE49-F238E27FC236}">
                <a16:creationId xmlns:a16="http://schemas.microsoft.com/office/drawing/2014/main" id="{5DA8B79D-6258-47CB-A5B5-C383854E67A9}"/>
              </a:ext>
            </a:extLst>
          </p:cNvPr>
          <p:cNvSpPr/>
          <p:nvPr/>
        </p:nvSpPr>
        <p:spPr>
          <a:xfrm>
            <a:off x="5970756" y="5274278"/>
            <a:ext cx="829329" cy="7147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8" name="Ovaal 77">
            <a:extLst>
              <a:ext uri="{FF2B5EF4-FFF2-40B4-BE49-F238E27FC236}">
                <a16:creationId xmlns:a16="http://schemas.microsoft.com/office/drawing/2014/main" id="{350C9267-A45E-4A14-AF80-6465FDAD0C2A}"/>
              </a:ext>
            </a:extLst>
          </p:cNvPr>
          <p:cNvSpPr/>
          <p:nvPr/>
        </p:nvSpPr>
        <p:spPr>
          <a:xfrm>
            <a:off x="602784" y="4632893"/>
            <a:ext cx="1162391" cy="11467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9" name="Ovaal 78">
            <a:extLst>
              <a:ext uri="{FF2B5EF4-FFF2-40B4-BE49-F238E27FC236}">
                <a16:creationId xmlns:a16="http://schemas.microsoft.com/office/drawing/2014/main" id="{9FAC94E5-85BE-4459-91F2-5C165A23A124}"/>
              </a:ext>
            </a:extLst>
          </p:cNvPr>
          <p:cNvSpPr/>
          <p:nvPr/>
        </p:nvSpPr>
        <p:spPr>
          <a:xfrm>
            <a:off x="1784413" y="3427020"/>
            <a:ext cx="962618" cy="8525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0" name="Ovaal 79">
            <a:extLst>
              <a:ext uri="{FF2B5EF4-FFF2-40B4-BE49-F238E27FC236}">
                <a16:creationId xmlns:a16="http://schemas.microsoft.com/office/drawing/2014/main" id="{EDC3AC11-00CA-471F-81FE-1A8981485D14}"/>
              </a:ext>
            </a:extLst>
          </p:cNvPr>
          <p:cNvSpPr/>
          <p:nvPr/>
        </p:nvSpPr>
        <p:spPr>
          <a:xfrm>
            <a:off x="3944767" y="5718512"/>
            <a:ext cx="962618" cy="91202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8" name="Ovaal 87">
            <a:extLst>
              <a:ext uri="{FF2B5EF4-FFF2-40B4-BE49-F238E27FC236}">
                <a16:creationId xmlns:a16="http://schemas.microsoft.com/office/drawing/2014/main" id="{DA424AA9-364C-4D3D-BB2E-29EFB51849BA}"/>
              </a:ext>
            </a:extLst>
          </p:cNvPr>
          <p:cNvSpPr/>
          <p:nvPr/>
        </p:nvSpPr>
        <p:spPr>
          <a:xfrm>
            <a:off x="1408837" y="1603772"/>
            <a:ext cx="785415" cy="69565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9" name="Ovaal 88">
            <a:extLst>
              <a:ext uri="{FF2B5EF4-FFF2-40B4-BE49-F238E27FC236}">
                <a16:creationId xmlns:a16="http://schemas.microsoft.com/office/drawing/2014/main" id="{2187F526-DE42-4461-9EB1-3EB57C8BDFEE}"/>
              </a:ext>
            </a:extLst>
          </p:cNvPr>
          <p:cNvSpPr/>
          <p:nvPr/>
        </p:nvSpPr>
        <p:spPr>
          <a:xfrm>
            <a:off x="764058" y="2596461"/>
            <a:ext cx="1162391" cy="101368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0" name="Ovaal 89">
            <a:extLst>
              <a:ext uri="{FF2B5EF4-FFF2-40B4-BE49-F238E27FC236}">
                <a16:creationId xmlns:a16="http://schemas.microsoft.com/office/drawing/2014/main" id="{35203DBB-79B0-4106-A64B-2F8DD496B03D}"/>
              </a:ext>
            </a:extLst>
          </p:cNvPr>
          <p:cNvSpPr/>
          <p:nvPr/>
        </p:nvSpPr>
        <p:spPr>
          <a:xfrm>
            <a:off x="4465582" y="1552268"/>
            <a:ext cx="939488" cy="8456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106440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1017955" y="603846"/>
            <a:ext cx="6090430" cy="740026"/>
          </a:xfrm>
        </p:spPr>
        <p:txBody>
          <a:bodyPr>
            <a:normAutofit fontScale="90000"/>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sz="3100" cap="none" dirty="0">
                <a:latin typeface="Calibri" panose="020F0502020204030204" pitchFamily="34" charset="0"/>
                <a:cs typeface="Calibri" panose="020F0502020204030204" pitchFamily="34" charset="0"/>
              </a:rPr>
              <a:t>Inhoud: belangrijkste punten kiezen</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48" name="Afbeelding 47">
            <a:extLst>
              <a:ext uri="{FF2B5EF4-FFF2-40B4-BE49-F238E27FC236}">
                <a16:creationId xmlns:a16="http://schemas.microsoft.com/office/drawing/2014/main" id="{901B76AE-DB3B-404D-AD16-B7A234194B66}"/>
              </a:ext>
            </a:extLst>
          </p:cNvPr>
          <p:cNvPicPr>
            <a:picLocks noChangeAspect="1"/>
          </p:cNvPicPr>
          <p:nvPr/>
        </p:nvPicPr>
        <p:blipFill>
          <a:blip r:embed="rId3"/>
          <a:stretch>
            <a:fillRect/>
          </a:stretch>
        </p:blipFill>
        <p:spPr>
          <a:xfrm rot="5400000">
            <a:off x="5192485" y="-123917"/>
            <a:ext cx="1807028" cy="12192002"/>
          </a:xfrm>
          <a:prstGeom prst="rect">
            <a:avLst/>
          </a:prstGeom>
        </p:spPr>
      </p:pic>
      <p:grpSp>
        <p:nvGrpSpPr>
          <p:cNvPr id="3" name="Groep 2">
            <a:extLst>
              <a:ext uri="{FF2B5EF4-FFF2-40B4-BE49-F238E27FC236}">
                <a16:creationId xmlns:a16="http://schemas.microsoft.com/office/drawing/2014/main" id="{18B18ED1-9730-4472-99BA-EAD1635F8542}"/>
              </a:ext>
            </a:extLst>
          </p:cNvPr>
          <p:cNvGrpSpPr/>
          <p:nvPr/>
        </p:nvGrpSpPr>
        <p:grpSpPr>
          <a:xfrm>
            <a:off x="861844" y="2348884"/>
            <a:ext cx="2669629" cy="1257842"/>
            <a:chOff x="2165132" y="1611494"/>
            <a:chExt cx="5580793" cy="2458046"/>
          </a:xfrm>
        </p:grpSpPr>
        <p:grpSp>
          <p:nvGrpSpPr>
            <p:cNvPr id="2" name="Groep 1">
              <a:extLst>
                <a:ext uri="{FF2B5EF4-FFF2-40B4-BE49-F238E27FC236}">
                  <a16:creationId xmlns:a16="http://schemas.microsoft.com/office/drawing/2014/main" id="{17F1372C-4D19-4F9B-89F6-9F20FD009B01}"/>
                </a:ext>
              </a:extLst>
            </p:cNvPr>
            <p:cNvGrpSpPr/>
            <p:nvPr/>
          </p:nvGrpSpPr>
          <p:grpSpPr>
            <a:xfrm>
              <a:off x="2165132" y="1648336"/>
              <a:ext cx="3269392" cy="2421204"/>
              <a:chOff x="661258" y="158228"/>
              <a:chExt cx="9554952" cy="6498643"/>
            </a:xfrm>
          </p:grpSpPr>
          <p:cxnSp>
            <p:nvCxnSpPr>
              <p:cNvPr id="91" name="Rechte verbindingslijn 90">
                <a:extLst>
                  <a:ext uri="{FF2B5EF4-FFF2-40B4-BE49-F238E27FC236}">
                    <a16:creationId xmlns:a16="http://schemas.microsoft.com/office/drawing/2014/main" id="{0038CB07-98F7-43D1-A45E-486BEC3DD249}"/>
                  </a:ext>
                </a:extLst>
              </p:cNvPr>
              <p:cNvCxnSpPr>
                <a:cxnSpLocks/>
              </p:cNvCxnSpPr>
              <p:nvPr/>
            </p:nvCxnSpPr>
            <p:spPr>
              <a:xfrm flipV="1">
                <a:off x="1495435" y="2848433"/>
                <a:ext cx="1419879" cy="235936"/>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Rechte verbindingslijn 91">
                <a:extLst>
                  <a:ext uri="{FF2B5EF4-FFF2-40B4-BE49-F238E27FC236}">
                    <a16:creationId xmlns:a16="http://schemas.microsoft.com/office/drawing/2014/main" id="{0B082D6C-9176-4E83-9DA3-76A85C855BA2}"/>
                  </a:ext>
                </a:extLst>
              </p:cNvPr>
              <p:cNvCxnSpPr>
                <a:cxnSpLocks/>
              </p:cNvCxnSpPr>
              <p:nvPr/>
            </p:nvCxnSpPr>
            <p:spPr>
              <a:xfrm flipV="1">
                <a:off x="3936920" y="2042258"/>
                <a:ext cx="973399" cy="42143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Rechte verbindingslijn 92">
                <a:extLst>
                  <a:ext uri="{FF2B5EF4-FFF2-40B4-BE49-F238E27FC236}">
                    <a16:creationId xmlns:a16="http://schemas.microsoft.com/office/drawing/2014/main" id="{B242CE1E-72D8-4FBD-851C-E2A4CD6E6BC6}"/>
                  </a:ext>
                </a:extLst>
              </p:cNvPr>
              <p:cNvCxnSpPr>
                <a:cxnSpLocks/>
              </p:cNvCxnSpPr>
              <p:nvPr/>
            </p:nvCxnSpPr>
            <p:spPr>
              <a:xfrm>
                <a:off x="1839631" y="2060277"/>
                <a:ext cx="1075683" cy="49112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Rechte verbindingslijn 80">
                <a:extLst>
                  <a:ext uri="{FF2B5EF4-FFF2-40B4-BE49-F238E27FC236}">
                    <a16:creationId xmlns:a16="http://schemas.microsoft.com/office/drawing/2014/main" id="{4952306C-BE61-4D84-B541-F5B06E56383E}"/>
                  </a:ext>
                </a:extLst>
              </p:cNvPr>
              <p:cNvCxnSpPr>
                <a:cxnSpLocks/>
              </p:cNvCxnSpPr>
              <p:nvPr/>
            </p:nvCxnSpPr>
            <p:spPr>
              <a:xfrm>
                <a:off x="3732583" y="5481010"/>
                <a:ext cx="702181" cy="719847"/>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Rechte verbindingslijn 81">
                <a:extLst>
                  <a:ext uri="{FF2B5EF4-FFF2-40B4-BE49-F238E27FC236}">
                    <a16:creationId xmlns:a16="http://schemas.microsoft.com/office/drawing/2014/main" id="{5533AAFA-BE26-4056-A5FB-226C2741BB12}"/>
                  </a:ext>
                </a:extLst>
              </p:cNvPr>
              <p:cNvCxnSpPr>
                <a:cxnSpLocks/>
              </p:cNvCxnSpPr>
              <p:nvPr/>
            </p:nvCxnSpPr>
            <p:spPr>
              <a:xfrm>
                <a:off x="1488931" y="5272242"/>
                <a:ext cx="1272910" cy="1185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Rechte verbindingslijn 82">
                <a:extLst>
                  <a:ext uri="{FF2B5EF4-FFF2-40B4-BE49-F238E27FC236}">
                    <a16:creationId xmlns:a16="http://schemas.microsoft.com/office/drawing/2014/main" id="{6A27D2DD-A7AE-46A3-93E9-51740396CAA1}"/>
                  </a:ext>
                </a:extLst>
              </p:cNvPr>
              <p:cNvCxnSpPr>
                <a:cxnSpLocks/>
              </p:cNvCxnSpPr>
              <p:nvPr/>
            </p:nvCxnSpPr>
            <p:spPr>
              <a:xfrm>
                <a:off x="2373240" y="4078976"/>
                <a:ext cx="542074" cy="89988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Rechte verbindingslijn 69">
                <a:extLst>
                  <a:ext uri="{FF2B5EF4-FFF2-40B4-BE49-F238E27FC236}">
                    <a16:creationId xmlns:a16="http://schemas.microsoft.com/office/drawing/2014/main" id="{90E06DCF-3DA1-4BE0-971B-010D9DE593C4}"/>
                  </a:ext>
                </a:extLst>
              </p:cNvPr>
              <p:cNvCxnSpPr>
                <a:cxnSpLocks/>
              </p:cNvCxnSpPr>
              <p:nvPr/>
            </p:nvCxnSpPr>
            <p:spPr>
              <a:xfrm flipV="1">
                <a:off x="8086977" y="4194918"/>
                <a:ext cx="1272910" cy="18696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Rechte verbindingslijn 70">
                <a:extLst>
                  <a:ext uri="{FF2B5EF4-FFF2-40B4-BE49-F238E27FC236}">
                    <a16:creationId xmlns:a16="http://schemas.microsoft.com/office/drawing/2014/main" id="{8237C11A-8BB7-445D-A15B-6D4BC1D39778}"/>
                  </a:ext>
                </a:extLst>
              </p:cNvPr>
              <p:cNvCxnSpPr>
                <a:cxnSpLocks/>
              </p:cNvCxnSpPr>
              <p:nvPr/>
            </p:nvCxnSpPr>
            <p:spPr>
              <a:xfrm flipV="1">
                <a:off x="6478931" y="4964360"/>
                <a:ext cx="848870" cy="58802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Rechte verbindingslijn 71">
                <a:extLst>
                  <a:ext uri="{FF2B5EF4-FFF2-40B4-BE49-F238E27FC236}">
                    <a16:creationId xmlns:a16="http://schemas.microsoft.com/office/drawing/2014/main" id="{E09BEC9C-3E51-46F3-96F4-DF0CE922B034}"/>
                  </a:ext>
                </a:extLst>
              </p:cNvPr>
              <p:cNvCxnSpPr>
                <a:cxnSpLocks/>
              </p:cNvCxnSpPr>
              <p:nvPr/>
            </p:nvCxnSpPr>
            <p:spPr>
              <a:xfrm>
                <a:off x="7764459" y="5166153"/>
                <a:ext cx="306125" cy="849204"/>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Rechte verbindingslijn 72">
                <a:extLst>
                  <a:ext uri="{FF2B5EF4-FFF2-40B4-BE49-F238E27FC236}">
                    <a16:creationId xmlns:a16="http://schemas.microsoft.com/office/drawing/2014/main" id="{042C9FFE-5750-435A-8175-56947088CD70}"/>
                  </a:ext>
                </a:extLst>
              </p:cNvPr>
              <p:cNvCxnSpPr>
                <a:cxnSpLocks/>
              </p:cNvCxnSpPr>
              <p:nvPr/>
            </p:nvCxnSpPr>
            <p:spPr>
              <a:xfrm>
                <a:off x="8176310" y="5007848"/>
                <a:ext cx="1406953" cy="483872"/>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CBBC83F4-5E0F-4C74-B248-72AF98F08E60}"/>
                  </a:ext>
                </a:extLst>
              </p:cNvPr>
              <p:cNvCxnSpPr>
                <a:cxnSpLocks/>
              </p:cNvCxnSpPr>
              <p:nvPr/>
            </p:nvCxnSpPr>
            <p:spPr>
              <a:xfrm>
                <a:off x="7070013" y="884825"/>
                <a:ext cx="317709" cy="85207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489ACCD9-CB20-4251-B05B-261B14E8FB5E}"/>
                  </a:ext>
                </a:extLst>
              </p:cNvPr>
              <p:cNvCxnSpPr>
                <a:cxnSpLocks/>
              </p:cNvCxnSpPr>
              <p:nvPr/>
            </p:nvCxnSpPr>
            <p:spPr>
              <a:xfrm flipH="1">
                <a:off x="8025415" y="938094"/>
                <a:ext cx="628269" cy="726588"/>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Rechte verbindingslijn 59">
                <a:extLst>
                  <a:ext uri="{FF2B5EF4-FFF2-40B4-BE49-F238E27FC236}">
                    <a16:creationId xmlns:a16="http://schemas.microsoft.com/office/drawing/2014/main" id="{69C4BDD7-3695-45FF-8B98-3ABDA22ACE61}"/>
                  </a:ext>
                </a:extLst>
              </p:cNvPr>
              <p:cNvCxnSpPr>
                <a:cxnSpLocks/>
              </p:cNvCxnSpPr>
              <p:nvPr/>
            </p:nvCxnSpPr>
            <p:spPr>
              <a:xfrm flipV="1">
                <a:off x="8164221" y="1897274"/>
                <a:ext cx="1272910" cy="186961"/>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Rechte verbindingslijn 23">
                <a:extLst>
                  <a:ext uri="{FF2B5EF4-FFF2-40B4-BE49-F238E27FC236}">
                    <a16:creationId xmlns:a16="http://schemas.microsoft.com/office/drawing/2014/main" id="{BA798765-7A6D-4CF7-889B-97CF28D3B4A1}"/>
                  </a:ext>
                </a:extLst>
              </p:cNvPr>
              <p:cNvCxnSpPr/>
              <p:nvPr/>
            </p:nvCxnSpPr>
            <p:spPr>
              <a:xfrm>
                <a:off x="6351471" y="3609094"/>
                <a:ext cx="914400" cy="91440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C573969E-38BB-4341-AD18-F2E5E302017E}"/>
                  </a:ext>
                </a:extLst>
              </p:cNvPr>
              <p:cNvCxnSpPr>
                <a:cxnSpLocks/>
              </p:cNvCxnSpPr>
              <p:nvPr/>
            </p:nvCxnSpPr>
            <p:spPr>
              <a:xfrm flipH="1">
                <a:off x="3786097" y="3744825"/>
                <a:ext cx="1297334" cy="10079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37">
                <a:extLst>
                  <a:ext uri="{FF2B5EF4-FFF2-40B4-BE49-F238E27FC236}">
                    <a16:creationId xmlns:a16="http://schemas.microsoft.com/office/drawing/2014/main" id="{4E3BBD7C-24EC-4CCB-92F3-26BF64DACA50}"/>
                  </a:ext>
                </a:extLst>
              </p:cNvPr>
              <p:cNvCxnSpPr>
                <a:cxnSpLocks/>
              </p:cNvCxnSpPr>
              <p:nvPr/>
            </p:nvCxnSpPr>
            <p:spPr>
              <a:xfrm flipV="1">
                <a:off x="6208362" y="2242401"/>
                <a:ext cx="939488" cy="640799"/>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0" name="Rechte verbindingslijn 39">
                <a:extLst>
                  <a:ext uri="{FF2B5EF4-FFF2-40B4-BE49-F238E27FC236}">
                    <a16:creationId xmlns:a16="http://schemas.microsoft.com/office/drawing/2014/main" id="{C03CCD75-E652-4FB3-88EE-23240227DB6B}"/>
                  </a:ext>
                </a:extLst>
              </p:cNvPr>
              <p:cNvCxnSpPr>
                <a:cxnSpLocks/>
              </p:cNvCxnSpPr>
              <p:nvPr/>
            </p:nvCxnSpPr>
            <p:spPr>
              <a:xfrm>
                <a:off x="3922804" y="2692552"/>
                <a:ext cx="1269186" cy="529098"/>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Ovaal 18">
                <a:extLst>
                  <a:ext uri="{FF2B5EF4-FFF2-40B4-BE49-F238E27FC236}">
                    <a16:creationId xmlns:a16="http://schemas.microsoft.com/office/drawing/2014/main" id="{BC64712D-B774-4823-8F52-860C3F137249}"/>
                  </a:ext>
                </a:extLst>
              </p:cNvPr>
              <p:cNvSpPr/>
              <p:nvPr/>
            </p:nvSpPr>
            <p:spPr>
              <a:xfrm>
                <a:off x="4703100" y="2593933"/>
                <a:ext cx="2081777" cy="1670525"/>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1" i="0" u="none" strike="noStrike" kern="1200" cap="none" spc="0" normalizeH="0" baseline="0" noProof="0" dirty="0">
                  <a:ln>
                    <a:noFill/>
                  </a:ln>
                  <a:solidFill>
                    <a:prstClr val="white"/>
                  </a:solidFill>
                  <a:effectLst/>
                  <a:uLnTx/>
                  <a:uFillTx/>
                  <a:latin typeface="Arial"/>
                  <a:ea typeface="+mn-ea"/>
                  <a:cs typeface="+mn-cs"/>
                </a:endParaRPr>
              </a:p>
            </p:txBody>
          </p:sp>
          <p:sp>
            <p:nvSpPr>
              <p:cNvPr id="32" name="Ovaal 31">
                <a:extLst>
                  <a:ext uri="{FF2B5EF4-FFF2-40B4-BE49-F238E27FC236}">
                    <a16:creationId xmlns:a16="http://schemas.microsoft.com/office/drawing/2014/main" id="{7637EC22-A815-44C6-8302-546615F2863A}"/>
                  </a:ext>
                </a:extLst>
              </p:cNvPr>
              <p:cNvSpPr/>
              <p:nvPr/>
            </p:nvSpPr>
            <p:spPr>
              <a:xfrm>
                <a:off x="6808671" y="3873413"/>
                <a:ext cx="1871664" cy="157162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1" i="0" u="none" strike="noStrike" kern="1200" cap="none" spc="0" normalizeH="0" baseline="0" noProof="0" dirty="0">
                  <a:ln>
                    <a:noFill/>
                  </a:ln>
                  <a:solidFill>
                    <a:prstClr val="white"/>
                  </a:solidFill>
                  <a:effectLst/>
                  <a:uLnTx/>
                  <a:uFillTx/>
                  <a:latin typeface="Arial"/>
                  <a:ea typeface="+mn-ea"/>
                  <a:cs typeface="+mn-cs"/>
                </a:endParaRPr>
              </a:p>
            </p:txBody>
          </p:sp>
          <p:sp>
            <p:nvSpPr>
              <p:cNvPr id="33" name="Ovaal 32">
                <a:extLst>
                  <a:ext uri="{FF2B5EF4-FFF2-40B4-BE49-F238E27FC236}">
                    <a16:creationId xmlns:a16="http://schemas.microsoft.com/office/drawing/2014/main" id="{430A3801-7647-4A44-9EC7-DC6766DA1C1D}"/>
                  </a:ext>
                </a:extLst>
              </p:cNvPr>
              <p:cNvSpPr/>
              <p:nvPr/>
            </p:nvSpPr>
            <p:spPr>
              <a:xfrm>
                <a:off x="2394866" y="4433728"/>
                <a:ext cx="1871664" cy="15716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1" i="0" u="none" strike="noStrike" kern="1200" cap="none" spc="0" normalizeH="0" baseline="0" noProof="0" dirty="0">
                  <a:ln>
                    <a:noFill/>
                  </a:ln>
                  <a:solidFill>
                    <a:prstClr val="white"/>
                  </a:solidFill>
                  <a:effectLst/>
                  <a:uLnTx/>
                  <a:uFillTx/>
                  <a:latin typeface="Arial"/>
                  <a:ea typeface="+mn-ea"/>
                  <a:cs typeface="+mn-cs"/>
                </a:endParaRPr>
              </a:p>
            </p:txBody>
          </p:sp>
          <p:sp>
            <p:nvSpPr>
              <p:cNvPr id="34" name="Ovaal 33">
                <a:extLst>
                  <a:ext uri="{FF2B5EF4-FFF2-40B4-BE49-F238E27FC236}">
                    <a16:creationId xmlns:a16="http://schemas.microsoft.com/office/drawing/2014/main" id="{30CF73A7-56D1-4705-B372-966BAED347E1}"/>
                  </a:ext>
                </a:extLst>
              </p:cNvPr>
              <p:cNvSpPr/>
              <p:nvPr/>
            </p:nvSpPr>
            <p:spPr>
              <a:xfrm>
                <a:off x="2442952" y="1830320"/>
                <a:ext cx="1871664" cy="15716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1" i="0" u="none" strike="noStrike" kern="1200" cap="none" spc="0" normalizeH="0" baseline="0" noProof="0" dirty="0">
                  <a:ln>
                    <a:noFill/>
                  </a:ln>
                  <a:solidFill>
                    <a:prstClr val="white"/>
                  </a:solidFill>
                  <a:effectLst/>
                  <a:uLnTx/>
                  <a:uFillTx/>
                  <a:latin typeface="Arial"/>
                  <a:ea typeface="+mn-ea"/>
                  <a:cs typeface="+mn-cs"/>
                </a:endParaRPr>
              </a:p>
            </p:txBody>
          </p:sp>
          <p:sp>
            <p:nvSpPr>
              <p:cNvPr id="45" name="Ovaal 44">
                <a:extLst>
                  <a:ext uri="{FF2B5EF4-FFF2-40B4-BE49-F238E27FC236}">
                    <a16:creationId xmlns:a16="http://schemas.microsoft.com/office/drawing/2014/main" id="{31A58C46-DB2D-45AE-8923-B60C9EA509AC}"/>
                  </a:ext>
                </a:extLst>
              </p:cNvPr>
              <p:cNvSpPr/>
              <p:nvPr/>
            </p:nvSpPr>
            <p:spPr>
              <a:xfrm>
                <a:off x="9301810" y="1367619"/>
                <a:ext cx="914400" cy="9351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 name="Ovaal 45">
                <a:extLst>
                  <a:ext uri="{FF2B5EF4-FFF2-40B4-BE49-F238E27FC236}">
                    <a16:creationId xmlns:a16="http://schemas.microsoft.com/office/drawing/2014/main" id="{0D7A351E-1BC8-4104-B2B9-4E919C122AE3}"/>
                  </a:ext>
                </a:extLst>
              </p:cNvPr>
              <p:cNvSpPr/>
              <p:nvPr/>
            </p:nvSpPr>
            <p:spPr>
              <a:xfrm>
                <a:off x="6619561" y="165159"/>
                <a:ext cx="914400" cy="93519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Ovaal 46">
                <a:extLst>
                  <a:ext uri="{FF2B5EF4-FFF2-40B4-BE49-F238E27FC236}">
                    <a16:creationId xmlns:a16="http://schemas.microsoft.com/office/drawing/2014/main" id="{C1FE7085-0F2C-4B0A-A7F3-9AA29B1E18DC}"/>
                  </a:ext>
                </a:extLst>
              </p:cNvPr>
              <p:cNvSpPr/>
              <p:nvPr/>
            </p:nvSpPr>
            <p:spPr>
              <a:xfrm>
                <a:off x="8434863" y="158228"/>
                <a:ext cx="1182349" cy="108077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054" name="Graphic 2053" descr="Staafdiagram met stijgende lijn silhouet">
                <a:extLst>
                  <a:ext uri="{FF2B5EF4-FFF2-40B4-BE49-F238E27FC236}">
                    <a16:creationId xmlns:a16="http://schemas.microsoft.com/office/drawing/2014/main" id="{E6213D49-479C-4003-B783-DF906558C5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6490" y="1582077"/>
                <a:ext cx="592544" cy="592544"/>
              </a:xfrm>
              <a:prstGeom prst="rect">
                <a:avLst/>
              </a:prstGeom>
            </p:spPr>
          </p:pic>
          <p:pic>
            <p:nvPicPr>
              <p:cNvPr id="2058" name="Graphic 2057" descr="Scène met brug silhouet">
                <a:extLst>
                  <a:ext uri="{FF2B5EF4-FFF2-40B4-BE49-F238E27FC236}">
                    <a16:creationId xmlns:a16="http://schemas.microsoft.com/office/drawing/2014/main" id="{A62BF375-2A08-47E5-878F-F5DA64F34B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71734" y="299212"/>
                <a:ext cx="739031" cy="739031"/>
              </a:xfrm>
              <a:prstGeom prst="rect">
                <a:avLst/>
              </a:prstGeom>
            </p:spPr>
          </p:pic>
          <p:pic>
            <p:nvPicPr>
              <p:cNvPr id="2060" name="Graphic 2059" descr="Vergadering silhouet">
                <a:extLst>
                  <a:ext uri="{FF2B5EF4-FFF2-40B4-BE49-F238E27FC236}">
                    <a16:creationId xmlns:a16="http://schemas.microsoft.com/office/drawing/2014/main" id="{600AF9F1-5051-49D8-8701-E5243F3770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65800" y="200865"/>
                <a:ext cx="621922" cy="621922"/>
              </a:xfrm>
              <a:prstGeom prst="rect">
                <a:avLst/>
              </a:prstGeom>
            </p:spPr>
          </p:pic>
          <p:sp>
            <p:nvSpPr>
              <p:cNvPr id="29" name="Ovaal 28">
                <a:extLst>
                  <a:ext uri="{FF2B5EF4-FFF2-40B4-BE49-F238E27FC236}">
                    <a16:creationId xmlns:a16="http://schemas.microsoft.com/office/drawing/2014/main" id="{40DD2778-8181-4B1D-8BE3-6A6F6C54A393}"/>
                  </a:ext>
                </a:extLst>
              </p:cNvPr>
              <p:cNvSpPr/>
              <p:nvPr/>
            </p:nvSpPr>
            <p:spPr>
              <a:xfrm>
                <a:off x="6563200" y="1290777"/>
                <a:ext cx="1871664" cy="157162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1" i="0" u="none" strike="noStrike" kern="1200" cap="none" spc="0" normalizeH="0" baseline="0" noProof="0" dirty="0">
                  <a:ln>
                    <a:noFill/>
                  </a:ln>
                  <a:solidFill>
                    <a:prstClr val="white"/>
                  </a:solidFill>
                  <a:effectLst/>
                  <a:uLnTx/>
                  <a:uFillTx/>
                  <a:latin typeface="Arial"/>
                  <a:ea typeface="+mn-ea"/>
                  <a:cs typeface="+mn-cs"/>
                </a:endParaRPr>
              </a:p>
            </p:txBody>
          </p:sp>
          <p:sp>
            <p:nvSpPr>
              <p:cNvPr id="66" name="Ovaal 65">
                <a:extLst>
                  <a:ext uri="{FF2B5EF4-FFF2-40B4-BE49-F238E27FC236}">
                    <a16:creationId xmlns:a16="http://schemas.microsoft.com/office/drawing/2014/main" id="{51B4E822-B544-4EA4-876D-8476C3B0098E}"/>
                  </a:ext>
                </a:extLst>
              </p:cNvPr>
              <p:cNvSpPr/>
              <p:nvPr/>
            </p:nvSpPr>
            <p:spPr>
              <a:xfrm>
                <a:off x="8853195" y="3609094"/>
                <a:ext cx="1047241" cy="9097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7" name="Ovaal 66">
                <a:extLst>
                  <a:ext uri="{FF2B5EF4-FFF2-40B4-BE49-F238E27FC236}">
                    <a16:creationId xmlns:a16="http://schemas.microsoft.com/office/drawing/2014/main" id="{1BB69419-297F-4CAA-9486-DC01FD6D3CAF}"/>
                  </a:ext>
                </a:extLst>
              </p:cNvPr>
              <p:cNvSpPr/>
              <p:nvPr/>
            </p:nvSpPr>
            <p:spPr>
              <a:xfrm>
                <a:off x="9280644" y="5195008"/>
                <a:ext cx="829329" cy="7147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8" name="Ovaal 67">
                <a:extLst>
                  <a:ext uri="{FF2B5EF4-FFF2-40B4-BE49-F238E27FC236}">
                    <a16:creationId xmlns:a16="http://schemas.microsoft.com/office/drawing/2014/main" id="{9F7F5B7D-0E09-4BF7-B76F-8D41AA7EE57D}"/>
                  </a:ext>
                </a:extLst>
              </p:cNvPr>
              <p:cNvSpPr/>
              <p:nvPr/>
            </p:nvSpPr>
            <p:spPr>
              <a:xfrm>
                <a:off x="7655920" y="5580498"/>
                <a:ext cx="601165" cy="60664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9" name="Ovaal 68">
                <a:extLst>
                  <a:ext uri="{FF2B5EF4-FFF2-40B4-BE49-F238E27FC236}">
                    <a16:creationId xmlns:a16="http://schemas.microsoft.com/office/drawing/2014/main" id="{5DA8B79D-6258-47CB-A5B5-C383854E67A9}"/>
                  </a:ext>
                </a:extLst>
              </p:cNvPr>
              <p:cNvSpPr/>
              <p:nvPr/>
            </p:nvSpPr>
            <p:spPr>
              <a:xfrm>
                <a:off x="5936806" y="5300610"/>
                <a:ext cx="829329" cy="7147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8" name="Ovaal 77">
                <a:extLst>
                  <a:ext uri="{FF2B5EF4-FFF2-40B4-BE49-F238E27FC236}">
                    <a16:creationId xmlns:a16="http://schemas.microsoft.com/office/drawing/2014/main" id="{350C9267-A45E-4A14-AF80-6465FDAD0C2A}"/>
                  </a:ext>
                </a:extLst>
              </p:cNvPr>
              <p:cNvSpPr/>
              <p:nvPr/>
            </p:nvSpPr>
            <p:spPr>
              <a:xfrm>
                <a:off x="661258" y="4710729"/>
                <a:ext cx="1162391" cy="114674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9" name="Ovaal 78">
                <a:extLst>
                  <a:ext uri="{FF2B5EF4-FFF2-40B4-BE49-F238E27FC236}">
                    <a16:creationId xmlns:a16="http://schemas.microsoft.com/office/drawing/2014/main" id="{9FAC94E5-85BE-4459-91F2-5C165A23A124}"/>
                  </a:ext>
                </a:extLst>
              </p:cNvPr>
              <p:cNvSpPr/>
              <p:nvPr/>
            </p:nvSpPr>
            <p:spPr>
              <a:xfrm>
                <a:off x="1842887" y="3504856"/>
                <a:ext cx="962618" cy="8525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0" name="Ovaal 79">
                <a:extLst>
                  <a:ext uri="{FF2B5EF4-FFF2-40B4-BE49-F238E27FC236}">
                    <a16:creationId xmlns:a16="http://schemas.microsoft.com/office/drawing/2014/main" id="{EDC3AC11-00CA-471F-81FE-1A8981485D14}"/>
                  </a:ext>
                </a:extLst>
              </p:cNvPr>
              <p:cNvSpPr/>
              <p:nvPr/>
            </p:nvSpPr>
            <p:spPr>
              <a:xfrm>
                <a:off x="4003241" y="5744844"/>
                <a:ext cx="962618" cy="91202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8" name="Ovaal 87">
                <a:extLst>
                  <a:ext uri="{FF2B5EF4-FFF2-40B4-BE49-F238E27FC236}">
                    <a16:creationId xmlns:a16="http://schemas.microsoft.com/office/drawing/2014/main" id="{DA424AA9-364C-4D3D-BB2E-29EFB51849BA}"/>
                  </a:ext>
                </a:extLst>
              </p:cNvPr>
              <p:cNvSpPr/>
              <p:nvPr/>
            </p:nvSpPr>
            <p:spPr>
              <a:xfrm>
                <a:off x="1445685" y="1681608"/>
                <a:ext cx="785415" cy="69565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9" name="Ovaal 88">
                <a:extLst>
                  <a:ext uri="{FF2B5EF4-FFF2-40B4-BE49-F238E27FC236}">
                    <a16:creationId xmlns:a16="http://schemas.microsoft.com/office/drawing/2014/main" id="{2187F526-DE42-4461-9EB1-3EB57C8BDFEE}"/>
                  </a:ext>
                </a:extLst>
              </p:cNvPr>
              <p:cNvSpPr/>
              <p:nvPr/>
            </p:nvSpPr>
            <p:spPr>
              <a:xfrm>
                <a:off x="800906" y="2674297"/>
                <a:ext cx="1162391" cy="101368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0" name="Ovaal 89">
                <a:extLst>
                  <a:ext uri="{FF2B5EF4-FFF2-40B4-BE49-F238E27FC236}">
                    <a16:creationId xmlns:a16="http://schemas.microsoft.com/office/drawing/2014/main" id="{35203DBB-79B0-4106-A64B-2F8DD496B03D}"/>
                  </a:ext>
                </a:extLst>
              </p:cNvPr>
              <p:cNvSpPr/>
              <p:nvPr/>
            </p:nvSpPr>
            <p:spPr>
              <a:xfrm>
                <a:off x="4469296" y="1630104"/>
                <a:ext cx="939488" cy="8456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rial"/>
                  <a:ea typeface="+mn-ea"/>
                  <a:cs typeface="+mn-cs"/>
                </a:endParaRPr>
              </a:p>
            </p:txBody>
          </p:sp>
        </p:grpSp>
        <p:cxnSp>
          <p:nvCxnSpPr>
            <p:cNvPr id="13" name="Rechte verbindingslijn met pijl 12">
              <a:extLst>
                <a:ext uri="{FF2B5EF4-FFF2-40B4-BE49-F238E27FC236}">
                  <a16:creationId xmlns:a16="http://schemas.microsoft.com/office/drawing/2014/main" id="{F6DD77E4-92AD-4631-84CC-2676B8AB99B2}"/>
                </a:ext>
              </a:extLst>
            </p:cNvPr>
            <p:cNvCxnSpPr>
              <a:cxnSpLocks/>
            </p:cNvCxnSpPr>
            <p:nvPr/>
          </p:nvCxnSpPr>
          <p:spPr>
            <a:xfrm>
              <a:off x="5217950" y="1611494"/>
              <a:ext cx="2522165" cy="97372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Rechte verbindingslijn met pijl 61">
              <a:extLst>
                <a:ext uri="{FF2B5EF4-FFF2-40B4-BE49-F238E27FC236}">
                  <a16:creationId xmlns:a16="http://schemas.microsoft.com/office/drawing/2014/main" id="{38A99074-6C21-4A3F-B0E3-976853910D5A}"/>
                </a:ext>
              </a:extLst>
            </p:cNvPr>
            <p:cNvCxnSpPr>
              <a:cxnSpLocks/>
            </p:cNvCxnSpPr>
            <p:nvPr/>
          </p:nvCxnSpPr>
          <p:spPr>
            <a:xfrm flipV="1">
              <a:off x="5036526" y="3152288"/>
              <a:ext cx="2709399" cy="917252"/>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kstvak 17">
            <a:extLst>
              <a:ext uri="{FF2B5EF4-FFF2-40B4-BE49-F238E27FC236}">
                <a16:creationId xmlns:a16="http://schemas.microsoft.com/office/drawing/2014/main" id="{A9128A10-AF7F-416C-B489-F85E436F7291}"/>
              </a:ext>
            </a:extLst>
          </p:cNvPr>
          <p:cNvSpPr txBox="1"/>
          <p:nvPr/>
        </p:nvSpPr>
        <p:spPr>
          <a:xfrm>
            <a:off x="3886218" y="2271604"/>
            <a:ext cx="2669628" cy="1508105"/>
          </a:xfrm>
          <a:prstGeom prst="rect">
            <a:avLst/>
          </a:prstGeom>
          <a:noFill/>
          <a:ln>
            <a:solidFill>
              <a:srgbClr val="E50856"/>
            </a:solidFill>
          </a:ln>
        </p:spPr>
        <p:txBody>
          <a:bodyPr wrap="square" rtlCol="0">
            <a:spAutoFit/>
          </a:bodyPr>
          <a:lstStyle/>
          <a:p>
            <a:r>
              <a:rPr lang="nl-NL" dirty="0">
                <a:latin typeface="Calibri" panose="020F0502020204030204" pitchFamily="34" charset="0"/>
                <a:cs typeface="Calibri" panose="020F0502020204030204" pitchFamily="34" charset="0"/>
              </a:rPr>
              <a:t>Belangrijkste punten?</a:t>
            </a:r>
          </a:p>
          <a:p>
            <a:pPr marL="285750" indent="-285750">
              <a:buClr>
                <a:srgbClr val="E50856"/>
              </a:buClr>
              <a:buFont typeface="Arial" panose="020B0604020202020204" pitchFamily="34" charset="0"/>
              <a:buChar char="•"/>
            </a:pPr>
            <a:r>
              <a:rPr lang="nl-NL" dirty="0">
                <a:latin typeface="Calibri" panose="020F0502020204030204" pitchFamily="34" charset="0"/>
                <a:cs typeface="Calibri" panose="020F0502020204030204" pitchFamily="34" charset="0"/>
              </a:rPr>
              <a:t>Bijdragen aan doel</a:t>
            </a:r>
          </a:p>
          <a:p>
            <a:pPr marL="285750" indent="-285750">
              <a:buClr>
                <a:srgbClr val="E50856"/>
              </a:buClr>
              <a:buFont typeface="Arial" panose="020B0604020202020204" pitchFamily="34" charset="0"/>
              <a:buChar char="•"/>
            </a:pPr>
            <a:r>
              <a:rPr lang="nl-NL" dirty="0">
                <a:latin typeface="Calibri" panose="020F0502020204030204" pitchFamily="34" charset="0"/>
                <a:cs typeface="Calibri" panose="020F0502020204030204" pitchFamily="34" charset="0"/>
              </a:rPr>
              <a:t>Passend bij publiek</a:t>
            </a:r>
          </a:p>
          <a:p>
            <a:pPr marL="285750" indent="-285750">
              <a:buClr>
                <a:srgbClr val="E50856"/>
              </a:buClr>
              <a:buFont typeface="Arial" panose="020B0604020202020204" pitchFamily="34" charset="0"/>
              <a:buChar char="•"/>
            </a:pPr>
            <a:endParaRPr lang="nl-NL" i="1" dirty="0">
              <a:latin typeface="Calibri" panose="020F0502020204030204" pitchFamily="34" charset="0"/>
              <a:cs typeface="Calibri" panose="020F0502020204030204" pitchFamily="34" charset="0"/>
            </a:endParaRPr>
          </a:p>
          <a:p>
            <a:pPr algn="ctr">
              <a:buClr>
                <a:srgbClr val="E50856"/>
              </a:buClr>
            </a:pPr>
            <a:r>
              <a:rPr lang="nl-NL" sz="2000" i="1" dirty="0" err="1">
                <a:solidFill>
                  <a:srgbClr val="E50856"/>
                </a:solidFill>
                <a:latin typeface="Calibri" panose="020F0502020204030204" pitchFamily="34" charset="0"/>
                <a:cs typeface="Calibri" panose="020F0502020204030204" pitchFamily="34" charset="0"/>
              </a:rPr>
              <a:t>Kill</a:t>
            </a:r>
            <a:r>
              <a:rPr lang="nl-NL" sz="2000" i="1" dirty="0">
                <a:solidFill>
                  <a:srgbClr val="E50856"/>
                </a:solidFill>
                <a:latin typeface="Calibri" panose="020F0502020204030204" pitchFamily="34" charset="0"/>
                <a:cs typeface="Calibri" panose="020F0502020204030204" pitchFamily="34" charset="0"/>
              </a:rPr>
              <a:t> </a:t>
            </a:r>
            <a:r>
              <a:rPr lang="nl-NL" sz="2000" i="1" dirty="0" err="1">
                <a:solidFill>
                  <a:srgbClr val="E50856"/>
                </a:solidFill>
                <a:latin typeface="Calibri" panose="020F0502020204030204" pitchFamily="34" charset="0"/>
                <a:cs typeface="Calibri" panose="020F0502020204030204" pitchFamily="34" charset="0"/>
              </a:rPr>
              <a:t>your</a:t>
            </a:r>
            <a:r>
              <a:rPr lang="nl-NL" sz="2000" i="1" dirty="0">
                <a:solidFill>
                  <a:srgbClr val="E50856"/>
                </a:solidFill>
                <a:latin typeface="Calibri" panose="020F0502020204030204" pitchFamily="34" charset="0"/>
                <a:cs typeface="Calibri" panose="020F0502020204030204" pitchFamily="34" charset="0"/>
              </a:rPr>
              <a:t> </a:t>
            </a:r>
            <a:r>
              <a:rPr lang="nl-NL" sz="2000" i="1" dirty="0" err="1">
                <a:solidFill>
                  <a:srgbClr val="E50856"/>
                </a:solidFill>
                <a:latin typeface="Calibri" panose="020F0502020204030204" pitchFamily="34" charset="0"/>
                <a:cs typeface="Calibri" panose="020F0502020204030204" pitchFamily="34" charset="0"/>
              </a:rPr>
              <a:t>darlings</a:t>
            </a:r>
            <a:endParaRPr lang="nl-NL" sz="2000" i="1" dirty="0">
              <a:solidFill>
                <a:srgbClr val="E50856"/>
              </a:solidFill>
              <a:latin typeface="Calibri" panose="020F0502020204030204" pitchFamily="34" charset="0"/>
              <a:cs typeface="Calibri" panose="020F0502020204030204" pitchFamily="34" charset="0"/>
            </a:endParaRPr>
          </a:p>
        </p:txBody>
      </p:sp>
      <p:sp>
        <p:nvSpPr>
          <p:cNvPr id="49" name="Tekstvak 48">
            <a:extLst>
              <a:ext uri="{FF2B5EF4-FFF2-40B4-BE49-F238E27FC236}">
                <a16:creationId xmlns:a16="http://schemas.microsoft.com/office/drawing/2014/main" id="{68F64AE6-AB0F-4D73-9F58-686AFCE9E92D}"/>
              </a:ext>
            </a:extLst>
          </p:cNvPr>
          <p:cNvSpPr txBox="1"/>
          <p:nvPr/>
        </p:nvSpPr>
        <p:spPr>
          <a:xfrm>
            <a:off x="7326522" y="2423216"/>
            <a:ext cx="4360981" cy="1015663"/>
          </a:xfrm>
          <a:prstGeom prst="rect">
            <a:avLst/>
          </a:prstGeom>
          <a:noFill/>
          <a:ln>
            <a:solidFill>
              <a:srgbClr val="E50856"/>
            </a:solidFill>
          </a:ln>
        </p:spPr>
        <p:txBody>
          <a:bodyPr wrap="square" rtlCol="0">
            <a:spAutoFit/>
          </a:bodyPr>
          <a:lstStyle/>
          <a:p>
            <a:r>
              <a:rPr lang="nl-NL" dirty="0">
                <a:latin typeface="Calibri" panose="020F0502020204030204" pitchFamily="34" charset="0"/>
                <a:cs typeface="Calibri" panose="020F0502020204030204" pitchFamily="34" charset="0"/>
              </a:rPr>
              <a:t>Richtlijn hoe veel punten je kunt bespreken</a:t>
            </a:r>
          </a:p>
          <a:p>
            <a:pPr marL="285750" indent="-285750" algn="l" fontAlgn="base">
              <a:buClr>
                <a:srgbClr val="E50856"/>
              </a:buClr>
              <a:buFont typeface="Arial" panose="020B0604020202020204" pitchFamily="34" charset="0"/>
              <a:buChar char="•"/>
            </a:pPr>
            <a:r>
              <a:rPr lang="nl-NL" sz="1400" b="0" i="0" dirty="0">
                <a:solidFill>
                  <a:srgbClr val="3D3D3D"/>
                </a:solidFill>
                <a:effectLst/>
                <a:latin typeface="Calibri" panose="020F0502020204030204" pitchFamily="34" charset="0"/>
                <a:cs typeface="Calibri" panose="020F0502020204030204" pitchFamily="34" charset="0"/>
              </a:rPr>
              <a:t>3 punten in een presentatie van 10-15 minuten</a:t>
            </a:r>
          </a:p>
          <a:p>
            <a:pPr marL="285750" indent="-285750" algn="l" fontAlgn="base">
              <a:buClr>
                <a:srgbClr val="E50856"/>
              </a:buClr>
              <a:buFont typeface="Arial" panose="020B0604020202020204" pitchFamily="34" charset="0"/>
              <a:buChar char="•"/>
            </a:pPr>
            <a:r>
              <a:rPr lang="nl-NL" sz="1400" b="0" i="0" dirty="0">
                <a:solidFill>
                  <a:srgbClr val="3D3D3D"/>
                </a:solidFill>
                <a:effectLst/>
                <a:latin typeface="Calibri" panose="020F0502020204030204" pitchFamily="34" charset="0"/>
                <a:cs typeface="Calibri" panose="020F0502020204030204" pitchFamily="34" charset="0"/>
              </a:rPr>
              <a:t>6 punten in een presentatie van 30 minuten</a:t>
            </a:r>
          </a:p>
          <a:p>
            <a:pPr marL="285750" indent="-285750" algn="l" fontAlgn="base">
              <a:buClr>
                <a:srgbClr val="E50856"/>
              </a:buClr>
              <a:buFont typeface="Arial" panose="020B0604020202020204" pitchFamily="34" charset="0"/>
              <a:buChar char="•"/>
            </a:pPr>
            <a:r>
              <a:rPr lang="nl-NL" sz="1400" b="0" i="0" dirty="0">
                <a:solidFill>
                  <a:srgbClr val="3D3D3D"/>
                </a:solidFill>
                <a:effectLst/>
                <a:latin typeface="Calibri" panose="020F0502020204030204" pitchFamily="34" charset="0"/>
                <a:cs typeface="Calibri" panose="020F0502020204030204" pitchFamily="34" charset="0"/>
              </a:rPr>
              <a:t>8 punten in een presentatie van 45 minuten</a:t>
            </a:r>
          </a:p>
        </p:txBody>
      </p:sp>
      <p:sp>
        <p:nvSpPr>
          <p:cNvPr id="50" name="Tekstvak 49">
            <a:extLst>
              <a:ext uri="{FF2B5EF4-FFF2-40B4-BE49-F238E27FC236}">
                <a16:creationId xmlns:a16="http://schemas.microsoft.com/office/drawing/2014/main" id="{C7F30066-FD1F-4DDC-BE0D-30A849BD4D03}"/>
              </a:ext>
            </a:extLst>
          </p:cNvPr>
          <p:cNvSpPr txBox="1"/>
          <p:nvPr/>
        </p:nvSpPr>
        <p:spPr>
          <a:xfrm>
            <a:off x="9005164" y="4773496"/>
            <a:ext cx="3186836" cy="246221"/>
          </a:xfrm>
          <a:prstGeom prst="rect">
            <a:avLst/>
          </a:prstGeom>
          <a:noFill/>
        </p:spPr>
        <p:txBody>
          <a:bodyPr wrap="square">
            <a:spAutoFit/>
          </a:bodyPr>
          <a:lstStyle/>
          <a:p>
            <a:pPr>
              <a:buFont typeface="Arial" panose="020B0604020202020204" pitchFamily="34" charset="0"/>
              <a:buNone/>
            </a:pPr>
            <a:r>
              <a:rPr lang="nl-NL" sz="1000" dirty="0">
                <a:latin typeface="Calibri" panose="020F0502020204030204" pitchFamily="34" charset="0"/>
                <a:cs typeface="Calibri" panose="020F0502020204030204" pitchFamily="34" charset="0"/>
              </a:rPr>
              <a:t>bron: </a:t>
            </a:r>
            <a:r>
              <a:rPr lang="nl-NL" sz="1000" dirty="0">
                <a:latin typeface="Calibri" panose="020F0502020204030204" pitchFamily="34" charset="0"/>
                <a:cs typeface="Calibri" panose="020F0502020204030204" pitchFamily="34" charset="0"/>
                <a:hlinkClick r:id="rId10"/>
              </a:rPr>
              <a:t>Structuur in een presentatie - Bureau Spraakwater</a:t>
            </a:r>
            <a:endParaRPr lang="nl-NL"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77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al 10">
            <a:extLst>
              <a:ext uri="{FF2B5EF4-FFF2-40B4-BE49-F238E27FC236}">
                <a16:creationId xmlns:a16="http://schemas.microsoft.com/office/drawing/2014/main" id="{62644990-EB7A-4072-B484-93A01E5CA68B}"/>
              </a:ext>
            </a:extLst>
          </p:cNvPr>
          <p:cNvSpPr/>
          <p:nvPr/>
        </p:nvSpPr>
        <p:spPr>
          <a:xfrm>
            <a:off x="2488506" y="1788820"/>
            <a:ext cx="4340773" cy="398342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Ovaal 9">
            <a:extLst>
              <a:ext uri="{FF2B5EF4-FFF2-40B4-BE49-F238E27FC236}">
                <a16:creationId xmlns:a16="http://schemas.microsoft.com/office/drawing/2014/main" id="{239257C2-D8F4-4252-AA60-3C1C1E8625BD}"/>
              </a:ext>
            </a:extLst>
          </p:cNvPr>
          <p:cNvSpPr/>
          <p:nvPr/>
        </p:nvSpPr>
        <p:spPr>
          <a:xfrm>
            <a:off x="3196263" y="2304691"/>
            <a:ext cx="2925261" cy="295167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a:extLst>
              <a:ext uri="{FF2B5EF4-FFF2-40B4-BE49-F238E27FC236}">
                <a16:creationId xmlns:a16="http://schemas.microsoft.com/office/drawing/2014/main" id="{2D3AF826-AF06-4AB2-B9BA-41DACBA86B13}"/>
              </a:ext>
            </a:extLst>
          </p:cNvPr>
          <p:cNvSpPr/>
          <p:nvPr/>
        </p:nvSpPr>
        <p:spPr>
          <a:xfrm>
            <a:off x="3703768" y="2859561"/>
            <a:ext cx="1910255" cy="184193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800" b="1" dirty="0"/>
              <a:t>WHY</a:t>
            </a:r>
          </a:p>
        </p:txBody>
      </p:sp>
      <p:sp>
        <p:nvSpPr>
          <p:cNvPr id="14" name="Tekstvak 13">
            <a:extLst>
              <a:ext uri="{FF2B5EF4-FFF2-40B4-BE49-F238E27FC236}">
                <a16:creationId xmlns:a16="http://schemas.microsoft.com/office/drawing/2014/main" id="{5007BD87-516C-4B54-9E10-503330627F77}"/>
              </a:ext>
            </a:extLst>
          </p:cNvPr>
          <p:cNvSpPr txBox="1"/>
          <p:nvPr/>
        </p:nvSpPr>
        <p:spPr>
          <a:xfrm>
            <a:off x="4185363" y="2416960"/>
            <a:ext cx="947057" cy="369332"/>
          </a:xfrm>
          <a:prstGeom prst="rect">
            <a:avLst/>
          </a:prstGeom>
          <a:noFill/>
        </p:spPr>
        <p:txBody>
          <a:bodyPr wrap="square">
            <a:spAutoFit/>
          </a:bodyPr>
          <a:lstStyle/>
          <a:p>
            <a:pPr algn="ctr"/>
            <a:r>
              <a:rPr lang="nl-NL" b="1" dirty="0">
                <a:solidFill>
                  <a:schemeClr val="bg1"/>
                </a:solidFill>
              </a:rPr>
              <a:t>HOW</a:t>
            </a:r>
          </a:p>
        </p:txBody>
      </p:sp>
      <p:sp>
        <p:nvSpPr>
          <p:cNvPr id="15" name="Tekstvak 14">
            <a:extLst>
              <a:ext uri="{FF2B5EF4-FFF2-40B4-BE49-F238E27FC236}">
                <a16:creationId xmlns:a16="http://schemas.microsoft.com/office/drawing/2014/main" id="{43FEE6F9-4867-4752-BBE7-9E0DB22EB7D0}"/>
              </a:ext>
            </a:extLst>
          </p:cNvPr>
          <p:cNvSpPr txBox="1"/>
          <p:nvPr/>
        </p:nvSpPr>
        <p:spPr>
          <a:xfrm>
            <a:off x="4192680" y="1879225"/>
            <a:ext cx="947057" cy="369332"/>
          </a:xfrm>
          <a:prstGeom prst="rect">
            <a:avLst/>
          </a:prstGeom>
          <a:noFill/>
        </p:spPr>
        <p:txBody>
          <a:bodyPr wrap="square">
            <a:spAutoFit/>
          </a:bodyPr>
          <a:lstStyle/>
          <a:p>
            <a:pPr algn="ctr"/>
            <a:r>
              <a:rPr lang="nl-NL" b="1" dirty="0">
                <a:solidFill>
                  <a:schemeClr val="bg1"/>
                </a:solidFill>
              </a:rPr>
              <a:t>WHAT</a:t>
            </a:r>
          </a:p>
        </p:txBody>
      </p:sp>
      <p:sp>
        <p:nvSpPr>
          <p:cNvPr id="18" name="Titel 3">
            <a:extLst>
              <a:ext uri="{FF2B5EF4-FFF2-40B4-BE49-F238E27FC236}">
                <a16:creationId xmlns:a16="http://schemas.microsoft.com/office/drawing/2014/main" id="{4A793BDD-F391-457F-AD1E-978AD22C6618}"/>
              </a:ext>
            </a:extLst>
          </p:cNvPr>
          <p:cNvSpPr txBox="1">
            <a:spLocks/>
          </p:cNvSpPr>
          <p:nvPr/>
        </p:nvSpPr>
        <p:spPr>
          <a:xfrm>
            <a:off x="712452" y="535501"/>
            <a:ext cx="10515600" cy="1325563"/>
          </a:xfrm>
          <a:prstGeom prst="rect">
            <a:avLst/>
          </a:prstGeom>
        </p:spPr>
        <p:txBody>
          <a:bodyPr>
            <a:normAutofit/>
          </a:bodyPr>
          <a:lstStyle>
            <a:lvl1pPr algn="l" defTabSz="514337" rtl="0" eaLnBrk="1" latinLnBrk="0" hangingPunct="1">
              <a:lnSpc>
                <a:spcPct val="90000"/>
              </a:lnSpc>
              <a:spcBef>
                <a:spcPct val="0"/>
              </a:spcBef>
              <a:buNone/>
              <a:defRPr lang="nl-NL" sz="3200" b="1" kern="1200" cap="all" baseline="0" dirty="0">
                <a:solidFill>
                  <a:schemeClr val="tx2"/>
                </a:solidFill>
                <a:latin typeface="Avenir Next Condensed Medium" panose="020B0606020202020204" pitchFamily="34" charset="0"/>
                <a:ea typeface="+mj-ea"/>
                <a:cs typeface="Arial" panose="020B0604020202020204" pitchFamily="34" charset="0"/>
                <a:sym typeface="Avenir Next Condensed Demi Bold"/>
              </a:defRPr>
            </a:lvl1pPr>
          </a:lstStyle>
          <a:p>
            <a:r>
              <a:rPr lang="nl-NL" sz="3600" cap="none" dirty="0">
                <a:latin typeface="Calibri" panose="020F0502020204030204" pitchFamily="34" charset="0"/>
                <a:cs typeface="Calibri" panose="020F0502020204030204" pitchFamily="34" charset="0"/>
              </a:rPr>
              <a:t>Workshops Mondelinge communicatie</a:t>
            </a:r>
          </a:p>
        </p:txBody>
      </p:sp>
      <p:sp>
        <p:nvSpPr>
          <p:cNvPr id="19" name="Tekstvak 18">
            <a:extLst>
              <a:ext uri="{FF2B5EF4-FFF2-40B4-BE49-F238E27FC236}">
                <a16:creationId xmlns:a16="http://schemas.microsoft.com/office/drawing/2014/main" id="{B5CAE9AB-88BC-49C2-942F-B7BB7EC8DF34}"/>
              </a:ext>
            </a:extLst>
          </p:cNvPr>
          <p:cNvSpPr txBox="1"/>
          <p:nvPr/>
        </p:nvSpPr>
        <p:spPr>
          <a:xfrm>
            <a:off x="7615093" y="4046622"/>
            <a:ext cx="3605706" cy="923330"/>
          </a:xfrm>
          <a:prstGeom prst="rect">
            <a:avLst/>
          </a:prstGeom>
          <a:noFill/>
          <a:ln>
            <a:solidFill>
              <a:srgbClr val="E50856"/>
            </a:solidFill>
          </a:ln>
        </p:spPr>
        <p:txBody>
          <a:bodyPr wrap="square" rtlCol="0">
            <a:spAutoFit/>
          </a:bodyPr>
          <a:lstStyle/>
          <a:p>
            <a:pPr algn="just"/>
            <a:r>
              <a:rPr lang="nl-NL" dirty="0">
                <a:latin typeface="Calibri" panose="020F0502020204030204" pitchFamily="34" charset="0"/>
                <a:cs typeface="Calibri" panose="020F0502020204030204" pitchFamily="34" charset="0"/>
              </a:rPr>
              <a:t>Communiceren kun je leren.</a:t>
            </a:r>
          </a:p>
          <a:p>
            <a:pPr algn="just"/>
            <a:r>
              <a:rPr lang="nl-NL" dirty="0">
                <a:latin typeface="Calibri" panose="020F0502020204030204" pitchFamily="34" charset="0"/>
                <a:cs typeface="Calibri" panose="020F0502020204030204" pitchFamily="34" charset="0"/>
              </a:rPr>
              <a:t>Hoe kun je effectief én met plezier presenteren en gesprekken voeren? </a:t>
            </a:r>
          </a:p>
        </p:txBody>
      </p:sp>
      <p:cxnSp>
        <p:nvCxnSpPr>
          <p:cNvPr id="21" name="Verbindingslijn: gebogen 20">
            <a:extLst>
              <a:ext uri="{FF2B5EF4-FFF2-40B4-BE49-F238E27FC236}">
                <a16:creationId xmlns:a16="http://schemas.microsoft.com/office/drawing/2014/main" id="{D036C393-5210-4527-87B3-BE0EDE7B2C05}"/>
              </a:ext>
            </a:extLst>
          </p:cNvPr>
          <p:cNvCxnSpPr>
            <a:cxnSpLocks/>
          </p:cNvCxnSpPr>
          <p:nvPr/>
        </p:nvCxnSpPr>
        <p:spPr>
          <a:xfrm>
            <a:off x="5197337" y="3822216"/>
            <a:ext cx="2266032" cy="590158"/>
          </a:xfrm>
          <a:prstGeom prst="bentConnector3">
            <a:avLst/>
          </a:prstGeom>
          <a:ln>
            <a:solidFill>
              <a:srgbClr val="E50856"/>
            </a:solidFill>
            <a:tailEnd type="triangle"/>
          </a:ln>
        </p:spPr>
        <p:style>
          <a:lnRef idx="1">
            <a:schemeClr val="accent1"/>
          </a:lnRef>
          <a:fillRef idx="0">
            <a:schemeClr val="accent1"/>
          </a:fillRef>
          <a:effectRef idx="0">
            <a:schemeClr val="accent1"/>
          </a:effectRef>
          <a:fontRef idx="minor">
            <a:schemeClr val="tx1"/>
          </a:fontRef>
        </p:style>
      </p:cxnSp>
      <p:sp>
        <p:nvSpPr>
          <p:cNvPr id="24" name="Tekstvak 23">
            <a:extLst>
              <a:ext uri="{FF2B5EF4-FFF2-40B4-BE49-F238E27FC236}">
                <a16:creationId xmlns:a16="http://schemas.microsoft.com/office/drawing/2014/main" id="{A5817FD4-9328-4E1B-8E56-204B2A59864D}"/>
              </a:ext>
            </a:extLst>
          </p:cNvPr>
          <p:cNvSpPr txBox="1"/>
          <p:nvPr/>
        </p:nvSpPr>
        <p:spPr>
          <a:xfrm>
            <a:off x="7636519" y="3031821"/>
            <a:ext cx="3605706" cy="646331"/>
          </a:xfrm>
          <a:prstGeom prst="rect">
            <a:avLst/>
          </a:prstGeom>
          <a:noFill/>
          <a:ln>
            <a:solidFill>
              <a:srgbClr val="E50856"/>
            </a:solidFill>
          </a:ln>
        </p:spPr>
        <p:txBody>
          <a:bodyPr wrap="square" rtlCol="0">
            <a:spAutoFit/>
          </a:bodyPr>
          <a:lstStyle/>
          <a:p>
            <a:pPr algn="just"/>
            <a:r>
              <a:rPr lang="nl-NL" dirty="0">
                <a:latin typeface="Calibri" panose="020F0502020204030204" pitchFamily="34" charset="0"/>
                <a:cs typeface="Calibri" panose="020F0502020204030204" pitchFamily="34" charset="0"/>
              </a:rPr>
              <a:t>Theorie alleen is niet genoeg, vaardigheid is oefenen</a:t>
            </a:r>
          </a:p>
        </p:txBody>
      </p:sp>
      <p:cxnSp>
        <p:nvCxnSpPr>
          <p:cNvPr id="26" name="Verbindingslijn: gebogen 25">
            <a:extLst>
              <a:ext uri="{FF2B5EF4-FFF2-40B4-BE49-F238E27FC236}">
                <a16:creationId xmlns:a16="http://schemas.microsoft.com/office/drawing/2014/main" id="{73DDC27E-F4A2-4EFB-B695-489B125450C3}"/>
              </a:ext>
            </a:extLst>
          </p:cNvPr>
          <p:cNvCxnSpPr>
            <a:cxnSpLocks/>
          </p:cNvCxnSpPr>
          <p:nvPr/>
        </p:nvCxnSpPr>
        <p:spPr>
          <a:xfrm>
            <a:off x="5109930" y="2090663"/>
            <a:ext cx="2353439" cy="301542"/>
          </a:xfrm>
          <a:prstGeom prst="bentConnector3">
            <a:avLst/>
          </a:prstGeom>
          <a:ln>
            <a:solidFill>
              <a:srgbClr val="E50856"/>
            </a:solidFill>
            <a:tailEnd type="triangle"/>
          </a:ln>
        </p:spPr>
        <p:style>
          <a:lnRef idx="1">
            <a:schemeClr val="accent1"/>
          </a:lnRef>
          <a:fillRef idx="0">
            <a:schemeClr val="accent1"/>
          </a:fillRef>
          <a:effectRef idx="0">
            <a:schemeClr val="accent1"/>
          </a:effectRef>
          <a:fontRef idx="minor">
            <a:schemeClr val="tx1"/>
          </a:fontRef>
        </p:style>
      </p:cxnSp>
      <p:sp>
        <p:nvSpPr>
          <p:cNvPr id="31" name="Tekstvak 30">
            <a:extLst>
              <a:ext uri="{FF2B5EF4-FFF2-40B4-BE49-F238E27FC236}">
                <a16:creationId xmlns:a16="http://schemas.microsoft.com/office/drawing/2014/main" id="{7020045F-EDB9-403B-91FD-F3EFFE9423EF}"/>
              </a:ext>
            </a:extLst>
          </p:cNvPr>
          <p:cNvSpPr txBox="1"/>
          <p:nvPr/>
        </p:nvSpPr>
        <p:spPr>
          <a:xfrm>
            <a:off x="7615093" y="2017021"/>
            <a:ext cx="3605706" cy="646331"/>
          </a:xfrm>
          <a:prstGeom prst="rect">
            <a:avLst/>
          </a:prstGeom>
          <a:noFill/>
          <a:ln>
            <a:solidFill>
              <a:srgbClr val="E50856"/>
            </a:solidFill>
          </a:ln>
        </p:spPr>
        <p:txBody>
          <a:bodyPr wrap="square" rtlCol="0">
            <a:spAutoFit/>
          </a:bodyPr>
          <a:lstStyle/>
          <a:p>
            <a:pPr algn="just"/>
            <a:r>
              <a:rPr lang="nl-NL" dirty="0">
                <a:latin typeface="Calibri" panose="020F0502020204030204" pitchFamily="34" charset="0"/>
                <a:cs typeface="Calibri" panose="020F0502020204030204" pitchFamily="34" charset="0"/>
              </a:rPr>
              <a:t>Theorie en oefeningen waarmee jij jouw portfolio opbouwt. </a:t>
            </a:r>
          </a:p>
        </p:txBody>
      </p:sp>
      <p:cxnSp>
        <p:nvCxnSpPr>
          <p:cNvPr id="32" name="Verbindingslijn: gebogen 31">
            <a:extLst>
              <a:ext uri="{FF2B5EF4-FFF2-40B4-BE49-F238E27FC236}">
                <a16:creationId xmlns:a16="http://schemas.microsoft.com/office/drawing/2014/main" id="{AA649152-5271-4F04-8264-3D5C22DC18D1}"/>
              </a:ext>
            </a:extLst>
          </p:cNvPr>
          <p:cNvCxnSpPr>
            <a:cxnSpLocks/>
          </p:cNvCxnSpPr>
          <p:nvPr/>
        </p:nvCxnSpPr>
        <p:spPr>
          <a:xfrm>
            <a:off x="5124638" y="2593696"/>
            <a:ext cx="2338731" cy="747466"/>
          </a:xfrm>
          <a:prstGeom prst="bentConnector3">
            <a:avLst/>
          </a:prstGeom>
          <a:ln>
            <a:solidFill>
              <a:srgbClr val="E5085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5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9" grpId="0" animBg="1"/>
      <p:bldP spid="14" grpId="0"/>
      <p:bldP spid="15" grpId="0"/>
      <p:bldP spid="19" grpId="0" animBg="1"/>
      <p:bldP spid="24"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Volgende stap inhoud: inleiding – kern - slot</a:t>
            </a:r>
            <a:endParaRPr lang="en-US" cap="none" dirty="0">
              <a:latin typeface="Calibri" panose="020F0502020204030204" pitchFamily="34" charset="0"/>
              <a:cs typeface="Calibri" panose="020F0502020204030204" pitchFamily="34" charset="0"/>
            </a:endParaRPr>
          </a:p>
        </p:txBody>
      </p:sp>
      <p:sp>
        <p:nvSpPr>
          <p:cNvPr id="10" name="Tijdelijke aanduiding voor tekst 9">
            <a:extLst>
              <a:ext uri="{FF2B5EF4-FFF2-40B4-BE49-F238E27FC236}">
                <a16:creationId xmlns:a16="http://schemas.microsoft.com/office/drawing/2014/main" id="{B406660A-E6C2-491D-9D5A-2657541B9404}"/>
              </a:ext>
            </a:extLst>
          </p:cNvPr>
          <p:cNvSpPr>
            <a:spLocks noGrp="1"/>
          </p:cNvSpPr>
          <p:nvPr>
            <p:ph type="body" sz="quarter" idx="12"/>
          </p:nvPr>
        </p:nvSpPr>
        <p:spPr>
          <a:xfrm>
            <a:off x="838200" y="2100745"/>
            <a:ext cx="2777359" cy="2656510"/>
          </a:xfrm>
          <a:noFill/>
          <a:ln>
            <a:solidFill>
              <a:srgbClr val="E50856"/>
            </a:solidFill>
          </a:ln>
        </p:spPr>
        <p:txBody>
          <a:bodyPr>
            <a:normAutofit/>
          </a:bodyPr>
          <a:lstStyle/>
          <a:p>
            <a:pPr marL="0" indent="0">
              <a:buNone/>
            </a:pPr>
            <a:r>
              <a:rPr lang="nl-NL" sz="1600" b="1" dirty="0">
                <a:latin typeface="Calibri" panose="020F0502020204030204" pitchFamily="34" charset="0"/>
                <a:cs typeface="Calibri" panose="020F0502020204030204" pitchFamily="34" charset="0"/>
              </a:rPr>
              <a:t>Inleiding</a:t>
            </a:r>
          </a:p>
          <a:p>
            <a:pPr>
              <a:buClr>
                <a:srgbClr val="E50856"/>
              </a:buClr>
              <a:buFont typeface="Calibri" panose="020F0502020204030204" pitchFamily="34" charset="0"/>
              <a:buChar char="‼"/>
            </a:pPr>
            <a:r>
              <a:rPr lang="nl-NL" sz="1400" dirty="0">
                <a:latin typeface="Calibri" panose="020F0502020204030204" pitchFamily="34" charset="0"/>
                <a:cs typeface="Calibri" panose="020F0502020204030204" pitchFamily="34" charset="0"/>
              </a:rPr>
              <a:t>Grijp aandacht van je publiek </a:t>
            </a:r>
          </a:p>
          <a:p>
            <a:pPr>
              <a:buClr>
                <a:srgbClr val="E50856"/>
              </a:buClr>
              <a:buFont typeface="Calibri" panose="020F0502020204030204" pitchFamily="34" charset="0"/>
              <a:buChar char="‼"/>
            </a:pPr>
            <a:r>
              <a:rPr lang="nl-NL" sz="1400" dirty="0">
                <a:latin typeface="Calibri" panose="020F0502020204030204" pitchFamily="34" charset="0"/>
                <a:cs typeface="Calibri" panose="020F0502020204030204" pitchFamily="34" charset="0"/>
              </a:rPr>
              <a:t>Vertel waar je presentatie over gaat</a:t>
            </a:r>
          </a:p>
          <a:p>
            <a:pPr marL="0" indent="0">
              <a:buClr>
                <a:srgbClr val="E50856"/>
              </a:buClr>
              <a:buNone/>
            </a:pPr>
            <a:endParaRPr lang="nl-NL" sz="1600" dirty="0">
              <a:latin typeface="Calibri" panose="020F0502020204030204" pitchFamily="34" charset="0"/>
              <a:cs typeface="Calibri" panose="020F0502020204030204" pitchFamily="34" charset="0"/>
            </a:endParaRPr>
          </a:p>
          <a:p>
            <a:pPr marL="0" indent="0">
              <a:buNone/>
            </a:pPr>
            <a:r>
              <a:rPr lang="nl-NL" sz="1600" b="1" dirty="0">
                <a:latin typeface="Calibri" panose="020F0502020204030204" pitchFamily="34" charset="0"/>
                <a:cs typeface="Calibri" panose="020F0502020204030204" pitchFamily="34" charset="0"/>
              </a:rPr>
              <a:t>Focus</a:t>
            </a:r>
          </a:p>
          <a:p>
            <a:pPr>
              <a:buClr>
                <a:srgbClr val="E50856"/>
              </a:buClr>
              <a:buFont typeface="Calibri" panose="020F0502020204030204" pitchFamily="34" charset="0"/>
              <a:buChar char="→"/>
            </a:pPr>
            <a:r>
              <a:rPr lang="nl-NL" sz="1400" dirty="0" err="1">
                <a:latin typeface="Calibri" panose="020F0502020204030204" pitchFamily="34" charset="0"/>
                <a:cs typeface="Calibri" panose="020F0502020204030204" pitchFamily="34" charset="0"/>
              </a:rPr>
              <a:t>What’s</a:t>
            </a:r>
            <a:r>
              <a:rPr lang="nl-NL" sz="1400" dirty="0">
                <a:latin typeface="Calibri" panose="020F0502020204030204" pitchFamily="34" charset="0"/>
                <a:cs typeface="Calibri" panose="020F0502020204030204" pitchFamily="34" charset="0"/>
              </a:rPr>
              <a:t> in </a:t>
            </a:r>
            <a:r>
              <a:rPr lang="nl-NL" sz="1400" dirty="0" err="1">
                <a:latin typeface="Calibri" panose="020F0502020204030204" pitchFamily="34" charset="0"/>
                <a:cs typeface="Calibri" panose="020F0502020204030204" pitchFamily="34" charset="0"/>
              </a:rPr>
              <a:t>it</a:t>
            </a:r>
            <a:r>
              <a:rPr lang="nl-NL" sz="1400" dirty="0">
                <a:latin typeface="Calibri" panose="020F0502020204030204" pitchFamily="34" charset="0"/>
                <a:cs typeface="Calibri" panose="020F0502020204030204" pitchFamily="34" charset="0"/>
              </a:rPr>
              <a:t> </a:t>
            </a:r>
            <a:r>
              <a:rPr lang="nl-NL" sz="1400" dirty="0" err="1">
                <a:latin typeface="Calibri" panose="020F0502020204030204" pitchFamily="34" charset="0"/>
                <a:cs typeface="Calibri" panose="020F0502020204030204" pitchFamily="34" charset="0"/>
              </a:rPr>
              <a:t>for</a:t>
            </a:r>
            <a:r>
              <a:rPr lang="nl-NL" sz="1400" dirty="0">
                <a:latin typeface="Calibri" panose="020F0502020204030204" pitchFamily="34" charset="0"/>
                <a:cs typeface="Calibri" panose="020F0502020204030204" pitchFamily="34" charset="0"/>
              </a:rPr>
              <a:t> me?</a:t>
            </a:r>
          </a:p>
          <a:p>
            <a:pPr>
              <a:buClr>
                <a:srgbClr val="E50856"/>
              </a:buClr>
              <a:buFont typeface="Calibri" panose="020F0502020204030204" pitchFamily="34" charset="0"/>
              <a:buChar char="→"/>
            </a:pPr>
            <a:r>
              <a:rPr lang="nl-NL" sz="1400" dirty="0">
                <a:latin typeface="Calibri" panose="020F0502020204030204" pitchFamily="34" charset="0"/>
                <a:cs typeface="Calibri" panose="020F0502020204030204" pitchFamily="34" charset="0"/>
              </a:rPr>
              <a:t>Kernboodschap van je verhaal</a:t>
            </a:r>
          </a:p>
          <a:p>
            <a:pPr marL="0" indent="0">
              <a:buNone/>
            </a:pPr>
            <a:endParaRPr lang="nl-NL" dirty="0"/>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48" name="Afbeelding 47">
            <a:extLst>
              <a:ext uri="{FF2B5EF4-FFF2-40B4-BE49-F238E27FC236}">
                <a16:creationId xmlns:a16="http://schemas.microsoft.com/office/drawing/2014/main" id="{901B76AE-DB3B-404D-AD16-B7A234194B66}"/>
              </a:ext>
            </a:extLst>
          </p:cNvPr>
          <p:cNvPicPr>
            <a:picLocks noChangeAspect="1"/>
          </p:cNvPicPr>
          <p:nvPr/>
        </p:nvPicPr>
        <p:blipFill>
          <a:blip r:embed="rId3"/>
          <a:stretch>
            <a:fillRect/>
          </a:stretch>
        </p:blipFill>
        <p:spPr>
          <a:xfrm rot="5400000">
            <a:off x="5192485" y="-123917"/>
            <a:ext cx="1807028" cy="12192002"/>
          </a:xfrm>
          <a:prstGeom prst="rect">
            <a:avLst/>
          </a:prstGeom>
        </p:spPr>
      </p:pic>
      <p:sp>
        <p:nvSpPr>
          <p:cNvPr id="53" name="Tijdelijke aanduiding voor tekst 9">
            <a:extLst>
              <a:ext uri="{FF2B5EF4-FFF2-40B4-BE49-F238E27FC236}">
                <a16:creationId xmlns:a16="http://schemas.microsoft.com/office/drawing/2014/main" id="{C03BDC47-E7BA-47DF-A0E6-3EEDA22DC0A9}"/>
              </a:ext>
            </a:extLst>
          </p:cNvPr>
          <p:cNvSpPr txBox="1">
            <a:spLocks/>
          </p:cNvSpPr>
          <p:nvPr/>
        </p:nvSpPr>
        <p:spPr>
          <a:xfrm>
            <a:off x="4188373" y="2109931"/>
            <a:ext cx="2971800" cy="2656510"/>
          </a:xfrm>
          <a:prstGeom prst="rect">
            <a:avLst/>
          </a:prstGeom>
          <a:ln>
            <a:solidFill>
              <a:srgbClr val="E50856"/>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pPr>
            <a:r>
              <a:rPr lang="nl-NL" sz="1600" b="1" dirty="0">
                <a:latin typeface="Calibri" panose="020F0502020204030204" pitchFamily="34" charset="0"/>
                <a:cs typeface="Calibri" panose="020F0502020204030204" pitchFamily="34" charset="0"/>
              </a:rPr>
              <a:t>Kern</a:t>
            </a:r>
          </a:p>
          <a:p>
            <a:pPr>
              <a:buClr>
                <a:srgbClr val="E50856"/>
              </a:buClr>
              <a:buFont typeface="Calibri" panose="020F0502020204030204" pitchFamily="34" charset="0"/>
              <a:buChar char="‼"/>
            </a:pPr>
            <a:r>
              <a:rPr lang="nl-NL" sz="1400" dirty="0">
                <a:latin typeface="Calibri" panose="020F0502020204030204" pitchFamily="34" charset="0"/>
                <a:cs typeface="Calibri" panose="020F0502020204030204" pitchFamily="34" charset="0"/>
              </a:rPr>
              <a:t>Onderbouw je verhaal en kernboodschap met argumenten</a:t>
            </a:r>
          </a:p>
          <a:p>
            <a:pPr>
              <a:buClr>
                <a:srgbClr val="E50856"/>
              </a:buClr>
              <a:buFont typeface="Calibri" panose="020F0502020204030204" pitchFamily="34" charset="0"/>
              <a:buChar char="‼"/>
            </a:pPr>
            <a:endParaRPr lang="nl-NL" sz="1400" dirty="0">
              <a:latin typeface="Calibri" panose="020F0502020204030204" pitchFamily="34" charset="0"/>
              <a:cs typeface="Calibri" panose="020F0502020204030204" pitchFamily="34" charset="0"/>
            </a:endParaRPr>
          </a:p>
          <a:p>
            <a:pPr marL="0" indent="0">
              <a:buClr>
                <a:srgbClr val="E50856"/>
              </a:buClr>
              <a:buNone/>
            </a:pPr>
            <a:endParaRPr lang="nl-NL" sz="16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nl-NL" sz="1600" b="1" dirty="0">
                <a:latin typeface="Calibri" panose="020F0502020204030204" pitchFamily="34" charset="0"/>
                <a:cs typeface="Calibri" panose="020F0502020204030204" pitchFamily="34" charset="0"/>
              </a:rPr>
              <a:t>Focus</a:t>
            </a:r>
          </a:p>
          <a:p>
            <a:pPr>
              <a:buClr>
                <a:srgbClr val="E50856"/>
              </a:buClr>
              <a:buFont typeface="Calibri" panose="020F0502020204030204" pitchFamily="34" charset="0"/>
              <a:buChar char="→"/>
            </a:pPr>
            <a:r>
              <a:rPr lang="nl-NL" sz="1400" dirty="0">
                <a:latin typeface="Calibri" panose="020F0502020204030204" pitchFamily="34" charset="0"/>
                <a:cs typeface="Calibri" panose="020F0502020204030204" pitchFamily="34" charset="0"/>
              </a:rPr>
              <a:t>Argumenten die je kernboodschap ondersteunen</a:t>
            </a:r>
          </a:p>
          <a:p>
            <a:pPr>
              <a:buClr>
                <a:srgbClr val="E50856"/>
              </a:buClr>
              <a:buFont typeface="Calibri" panose="020F0502020204030204" pitchFamily="34" charset="0"/>
              <a:buChar char="→"/>
            </a:pPr>
            <a:r>
              <a:rPr lang="nl-NL" sz="1400" dirty="0">
                <a:latin typeface="Calibri" panose="020F0502020204030204" pitchFamily="34" charset="0"/>
                <a:cs typeface="Calibri" panose="020F0502020204030204" pitchFamily="34" charset="0"/>
              </a:rPr>
              <a:t>Voorbeelden die je kernboodschap ondersteunen</a:t>
            </a:r>
            <a:endParaRPr lang="nl-NL" sz="1400" dirty="0"/>
          </a:p>
        </p:txBody>
      </p:sp>
      <p:sp>
        <p:nvSpPr>
          <p:cNvPr id="54" name="Tijdelijke aanduiding voor tekst 9">
            <a:extLst>
              <a:ext uri="{FF2B5EF4-FFF2-40B4-BE49-F238E27FC236}">
                <a16:creationId xmlns:a16="http://schemas.microsoft.com/office/drawing/2014/main" id="{244AD0FE-380E-415F-9365-C4C44BE458D8}"/>
              </a:ext>
            </a:extLst>
          </p:cNvPr>
          <p:cNvSpPr txBox="1">
            <a:spLocks/>
          </p:cNvSpPr>
          <p:nvPr/>
        </p:nvSpPr>
        <p:spPr>
          <a:xfrm>
            <a:off x="7732987" y="2109931"/>
            <a:ext cx="2777359" cy="2656510"/>
          </a:xfrm>
          <a:prstGeom prst="rect">
            <a:avLst/>
          </a:prstGeom>
          <a:ln>
            <a:solidFill>
              <a:srgbClr val="E50856"/>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pPr>
            <a:r>
              <a:rPr lang="nl-NL" sz="1600" b="1" dirty="0">
                <a:latin typeface="Calibri" panose="020F0502020204030204" pitchFamily="34" charset="0"/>
                <a:cs typeface="Calibri" panose="020F0502020204030204" pitchFamily="34" charset="0"/>
              </a:rPr>
              <a:t>Slot</a:t>
            </a:r>
          </a:p>
          <a:p>
            <a:pPr>
              <a:buClr>
                <a:srgbClr val="E50856"/>
              </a:buClr>
              <a:buFont typeface="Calibri" panose="020F0502020204030204" pitchFamily="34" charset="0"/>
              <a:buChar char="‼"/>
            </a:pPr>
            <a:r>
              <a:rPr lang="nl-NL" sz="1400" dirty="0">
                <a:latin typeface="Calibri" panose="020F0502020204030204" pitchFamily="34" charset="0"/>
                <a:cs typeface="Calibri" panose="020F0502020204030204" pitchFamily="34" charset="0"/>
              </a:rPr>
              <a:t>Maak je verhaal rond en</a:t>
            </a:r>
          </a:p>
          <a:p>
            <a:pPr>
              <a:buClr>
                <a:srgbClr val="E50856"/>
              </a:buClr>
              <a:buFont typeface="Calibri" panose="020F0502020204030204" pitchFamily="34" charset="0"/>
              <a:buChar char="‼"/>
            </a:pPr>
            <a:r>
              <a:rPr lang="nl-NL" sz="1400" dirty="0">
                <a:latin typeface="Calibri" panose="020F0502020204030204" pitchFamily="34" charset="0"/>
                <a:cs typeface="Calibri" panose="020F0502020204030204" pitchFamily="34" charset="0"/>
              </a:rPr>
              <a:t>Sluit af met een heldere boodschap</a:t>
            </a:r>
          </a:p>
          <a:p>
            <a:pPr>
              <a:buClr>
                <a:srgbClr val="E50856"/>
              </a:buClr>
              <a:buFont typeface="Calibri" panose="020F0502020204030204" pitchFamily="34" charset="0"/>
              <a:buChar char="‼"/>
            </a:pPr>
            <a:endParaRPr lang="nl-NL" sz="1600" dirty="0">
              <a:latin typeface="Calibri" panose="020F0502020204030204" pitchFamily="34" charset="0"/>
              <a:cs typeface="Calibri" panose="020F0502020204030204" pitchFamily="34" charset="0"/>
            </a:endParaRPr>
          </a:p>
          <a:p>
            <a:pPr marL="0" indent="0">
              <a:buFont typeface="Arial" panose="020B0604020202020204" pitchFamily="34" charset="0"/>
              <a:buNone/>
            </a:pPr>
            <a:r>
              <a:rPr lang="nl-NL" sz="1600" b="1" dirty="0">
                <a:latin typeface="Calibri" panose="020F0502020204030204" pitchFamily="34" charset="0"/>
                <a:cs typeface="Calibri" panose="020F0502020204030204" pitchFamily="34" charset="0"/>
              </a:rPr>
              <a:t>Focus</a:t>
            </a:r>
          </a:p>
          <a:p>
            <a:pPr>
              <a:buClr>
                <a:srgbClr val="E50856"/>
              </a:buClr>
              <a:buFont typeface="Calibri" panose="020F0502020204030204" pitchFamily="34" charset="0"/>
              <a:buChar char="→"/>
            </a:pPr>
            <a:r>
              <a:rPr lang="nl-NL" sz="1400" dirty="0">
                <a:latin typeface="Calibri" panose="020F0502020204030204" pitchFamily="34" charset="0"/>
                <a:cs typeface="Calibri" panose="020F0502020204030204" pitchFamily="34" charset="0"/>
              </a:rPr>
              <a:t>Samenvatting van wat je zojuist verteld hebt</a:t>
            </a:r>
          </a:p>
          <a:p>
            <a:pPr>
              <a:buClr>
                <a:srgbClr val="E50856"/>
              </a:buClr>
              <a:buFont typeface="Calibri" panose="020F0502020204030204" pitchFamily="34" charset="0"/>
              <a:buChar char="→"/>
            </a:pPr>
            <a:r>
              <a:rPr lang="nl-NL" sz="1400" dirty="0">
                <a:latin typeface="Calibri" panose="020F0502020204030204" pitchFamily="34" charset="0"/>
                <a:cs typeface="Calibri" panose="020F0502020204030204" pitchFamily="34" charset="0"/>
              </a:rPr>
              <a:t>Conclusie van je verhaal</a:t>
            </a:r>
          </a:p>
          <a:p>
            <a:pPr>
              <a:buClr>
                <a:srgbClr val="E50856"/>
              </a:buClr>
              <a:buFont typeface="Calibri" panose="020F0502020204030204" pitchFamily="34" charset="0"/>
              <a:buChar char="→"/>
            </a:pPr>
            <a:r>
              <a:rPr lang="nl-NL" sz="1400" dirty="0">
                <a:latin typeface="Calibri" panose="020F0502020204030204" pitchFamily="34" charset="0"/>
                <a:cs typeface="Calibri" panose="020F0502020204030204" pitchFamily="34" charset="0"/>
              </a:rPr>
              <a:t>Een </a:t>
            </a:r>
            <a:r>
              <a:rPr lang="nl-NL" sz="1400" i="1" dirty="0">
                <a:latin typeface="Calibri" panose="020F0502020204030204" pitchFamily="34" charset="0"/>
                <a:cs typeface="Calibri" panose="020F0502020204030204" pitchFamily="34" charset="0"/>
              </a:rPr>
              <a:t>call </a:t>
            </a:r>
            <a:r>
              <a:rPr lang="nl-NL" sz="1400" i="1" dirty="0" err="1">
                <a:latin typeface="Calibri" panose="020F0502020204030204" pitchFamily="34" charset="0"/>
                <a:cs typeface="Calibri" panose="020F0502020204030204" pitchFamily="34" charset="0"/>
              </a:rPr>
              <a:t>to</a:t>
            </a:r>
            <a:r>
              <a:rPr lang="nl-NL" sz="1400" i="1" dirty="0">
                <a:latin typeface="Calibri" panose="020F0502020204030204" pitchFamily="34" charset="0"/>
                <a:cs typeface="Calibri" panose="020F0502020204030204" pitchFamily="34" charset="0"/>
              </a:rPr>
              <a:t> action</a:t>
            </a:r>
            <a:endParaRPr lang="nl-NL" sz="1800" i="1" dirty="0"/>
          </a:p>
        </p:txBody>
      </p:sp>
      <p:sp>
        <p:nvSpPr>
          <p:cNvPr id="8" name="Tekstvak 7">
            <a:extLst>
              <a:ext uri="{FF2B5EF4-FFF2-40B4-BE49-F238E27FC236}">
                <a16:creationId xmlns:a16="http://schemas.microsoft.com/office/drawing/2014/main" id="{9D405A06-7E2D-4C78-847F-C5864CDE5677}"/>
              </a:ext>
            </a:extLst>
          </p:cNvPr>
          <p:cNvSpPr txBox="1"/>
          <p:nvPr/>
        </p:nvSpPr>
        <p:spPr>
          <a:xfrm>
            <a:off x="9036533" y="4799184"/>
            <a:ext cx="3433763" cy="246221"/>
          </a:xfrm>
          <a:prstGeom prst="rect">
            <a:avLst/>
          </a:prstGeom>
          <a:noFill/>
        </p:spPr>
        <p:txBody>
          <a:bodyPr wrap="square">
            <a:spAutoFit/>
          </a:bodyPr>
          <a:lstStyle/>
          <a:p>
            <a:pPr>
              <a:buFont typeface="Arial" panose="020B0604020202020204" pitchFamily="34" charset="0"/>
              <a:buNone/>
            </a:pPr>
            <a:r>
              <a:rPr lang="nl-NL" sz="1000" dirty="0">
                <a:latin typeface="Calibri" panose="020F0502020204030204" pitchFamily="34" charset="0"/>
                <a:cs typeface="Calibri" panose="020F0502020204030204" pitchFamily="34" charset="0"/>
              </a:rPr>
              <a:t>bron: </a:t>
            </a:r>
            <a:r>
              <a:rPr lang="nl-NL" sz="1000" dirty="0">
                <a:latin typeface="Calibri" panose="020F0502020204030204" pitchFamily="34" charset="0"/>
                <a:cs typeface="Calibri" panose="020F0502020204030204" pitchFamily="34" charset="0"/>
                <a:hlinkClick r:id="rId4"/>
              </a:rPr>
              <a:t>Structuur in een presentatie - Bureau Spraakwater</a:t>
            </a:r>
            <a:endParaRPr lang="nl-NL"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91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a:extLst>
              <a:ext uri="{FF2B5EF4-FFF2-40B4-BE49-F238E27FC236}">
                <a16:creationId xmlns:a16="http://schemas.microsoft.com/office/drawing/2014/main" id="{8D7631E1-4A25-4C47-B105-E50BB096B8C9}"/>
              </a:ext>
            </a:extLst>
          </p:cNvPr>
          <p:cNvPicPr>
            <a:picLocks noChangeAspect="1"/>
          </p:cNvPicPr>
          <p:nvPr/>
        </p:nvPicPr>
        <p:blipFill>
          <a:blip r:embed="rId4"/>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sz="3100" cap="none" dirty="0">
                <a:latin typeface="Calibri" panose="020F0502020204030204" pitchFamily="34" charset="0"/>
                <a:cs typeface="Calibri" panose="020F0502020204030204" pitchFamily="34" charset="0"/>
              </a:rPr>
              <a:t>Inhoud: inleiding  </a:t>
            </a:r>
            <a:endParaRPr lang="en-US" sz="4000" cap="none" dirty="0">
              <a:latin typeface="Calibri" panose="020F0502020204030204" pitchFamily="34" charset="0"/>
              <a:cs typeface="Calibri" panose="020F0502020204030204" pitchFamily="34" charset="0"/>
            </a:endParaRPr>
          </a:p>
        </p:txBody>
      </p:sp>
      <p:sp>
        <p:nvSpPr>
          <p:cNvPr id="10" name="Tijdelijke aanduiding voor tekst 9">
            <a:extLst>
              <a:ext uri="{FF2B5EF4-FFF2-40B4-BE49-F238E27FC236}">
                <a16:creationId xmlns:a16="http://schemas.microsoft.com/office/drawing/2014/main" id="{B406660A-E6C2-491D-9D5A-2657541B9404}"/>
              </a:ext>
            </a:extLst>
          </p:cNvPr>
          <p:cNvSpPr>
            <a:spLocks noGrp="1"/>
          </p:cNvSpPr>
          <p:nvPr>
            <p:ph type="body" sz="quarter" idx="12"/>
          </p:nvPr>
        </p:nvSpPr>
        <p:spPr>
          <a:xfrm>
            <a:off x="8819197" y="3901383"/>
            <a:ext cx="2720762" cy="1919462"/>
          </a:xfrm>
          <a:noFill/>
          <a:ln>
            <a:solidFill>
              <a:srgbClr val="E50856"/>
            </a:solidFill>
          </a:ln>
        </p:spPr>
        <p:txBody>
          <a:bodyPr>
            <a:normAutofit fontScale="85000" lnSpcReduction="10000"/>
          </a:bodyPr>
          <a:lstStyle/>
          <a:p>
            <a:pPr marL="0" indent="0">
              <a:buNone/>
            </a:pPr>
            <a:r>
              <a:rPr lang="nl-NL" sz="1600" b="1" dirty="0">
                <a:solidFill>
                  <a:schemeClr val="bg1"/>
                </a:solidFill>
                <a:latin typeface="Calibri" panose="020F0502020204030204" pitchFamily="34" charset="0"/>
                <a:cs typeface="Calibri" panose="020F0502020204030204" pitchFamily="34" charset="0"/>
              </a:rPr>
              <a:t>Inleiding</a:t>
            </a:r>
          </a:p>
          <a:p>
            <a:pPr>
              <a:buClr>
                <a:srgbClr val="E50856"/>
              </a:buClr>
              <a:buFont typeface="Calibri" panose="020F0502020204030204" pitchFamily="34" charset="0"/>
              <a:buChar char="‼"/>
            </a:pPr>
            <a:r>
              <a:rPr lang="nl-NL" sz="2200" b="1" dirty="0">
                <a:solidFill>
                  <a:schemeClr val="bg1"/>
                </a:solidFill>
                <a:latin typeface="Calibri" panose="020F0502020204030204" pitchFamily="34" charset="0"/>
                <a:cs typeface="Calibri" panose="020F0502020204030204" pitchFamily="34" charset="0"/>
              </a:rPr>
              <a:t>Grijp aandacht van je publiek </a:t>
            </a:r>
          </a:p>
          <a:p>
            <a:pPr>
              <a:buClr>
                <a:srgbClr val="E50856"/>
              </a:buClr>
              <a:buFont typeface="Calibri" panose="020F0502020204030204" pitchFamily="34" charset="0"/>
              <a:buChar char="‼"/>
            </a:pPr>
            <a:r>
              <a:rPr lang="nl-NL" sz="1400" dirty="0">
                <a:solidFill>
                  <a:schemeClr val="bg1"/>
                </a:solidFill>
                <a:latin typeface="Calibri" panose="020F0502020204030204" pitchFamily="34" charset="0"/>
                <a:cs typeface="Calibri" panose="020F0502020204030204" pitchFamily="34" charset="0"/>
              </a:rPr>
              <a:t>Vertel waar je presentatie over gaat</a:t>
            </a:r>
          </a:p>
          <a:p>
            <a:pPr marL="0" indent="0">
              <a:buClr>
                <a:srgbClr val="E50856"/>
              </a:buClr>
              <a:buNone/>
            </a:pPr>
            <a:endParaRPr lang="nl-NL" sz="1600" dirty="0">
              <a:solidFill>
                <a:schemeClr val="bg1"/>
              </a:solidFill>
              <a:latin typeface="Calibri" panose="020F0502020204030204" pitchFamily="34" charset="0"/>
              <a:cs typeface="Calibri" panose="020F0502020204030204" pitchFamily="34" charset="0"/>
            </a:endParaRPr>
          </a:p>
          <a:p>
            <a:pPr marL="0" indent="0">
              <a:buNone/>
            </a:pPr>
            <a:r>
              <a:rPr lang="nl-NL" sz="1600" b="1" dirty="0">
                <a:solidFill>
                  <a:schemeClr val="bg1"/>
                </a:solidFill>
                <a:latin typeface="Calibri" panose="020F0502020204030204" pitchFamily="34" charset="0"/>
                <a:cs typeface="Calibri" panose="020F0502020204030204" pitchFamily="34" charset="0"/>
              </a:rPr>
              <a:t>Focus</a:t>
            </a:r>
          </a:p>
          <a:p>
            <a:pPr>
              <a:buClr>
                <a:srgbClr val="E50856"/>
              </a:buClr>
              <a:buFont typeface="Calibri" panose="020F0502020204030204" pitchFamily="34" charset="0"/>
              <a:buChar char="→"/>
            </a:pPr>
            <a:r>
              <a:rPr lang="nl-NL" sz="1400" dirty="0" err="1">
                <a:solidFill>
                  <a:schemeClr val="bg1"/>
                </a:solidFill>
                <a:latin typeface="Calibri" panose="020F0502020204030204" pitchFamily="34" charset="0"/>
                <a:cs typeface="Calibri" panose="020F0502020204030204" pitchFamily="34" charset="0"/>
              </a:rPr>
              <a:t>What’s</a:t>
            </a:r>
            <a:r>
              <a:rPr lang="nl-NL" sz="1400" dirty="0">
                <a:solidFill>
                  <a:schemeClr val="bg1"/>
                </a:solidFill>
                <a:latin typeface="Calibri" panose="020F0502020204030204" pitchFamily="34" charset="0"/>
                <a:cs typeface="Calibri" panose="020F0502020204030204" pitchFamily="34" charset="0"/>
              </a:rPr>
              <a:t> in </a:t>
            </a:r>
            <a:r>
              <a:rPr lang="nl-NL" sz="1400" dirty="0" err="1">
                <a:solidFill>
                  <a:schemeClr val="bg1"/>
                </a:solidFill>
                <a:latin typeface="Calibri" panose="020F0502020204030204" pitchFamily="34" charset="0"/>
                <a:cs typeface="Calibri" panose="020F0502020204030204" pitchFamily="34" charset="0"/>
              </a:rPr>
              <a:t>it</a:t>
            </a:r>
            <a:r>
              <a:rPr lang="nl-NL" sz="1400" dirty="0">
                <a:solidFill>
                  <a:schemeClr val="bg1"/>
                </a:solidFill>
                <a:latin typeface="Calibri" panose="020F0502020204030204" pitchFamily="34" charset="0"/>
                <a:cs typeface="Calibri" panose="020F0502020204030204" pitchFamily="34" charset="0"/>
              </a:rPr>
              <a:t> </a:t>
            </a:r>
            <a:r>
              <a:rPr lang="nl-NL" sz="1400" dirty="0" err="1">
                <a:solidFill>
                  <a:schemeClr val="bg1"/>
                </a:solidFill>
                <a:latin typeface="Calibri" panose="020F0502020204030204" pitchFamily="34" charset="0"/>
                <a:cs typeface="Calibri" panose="020F0502020204030204" pitchFamily="34" charset="0"/>
              </a:rPr>
              <a:t>for</a:t>
            </a:r>
            <a:r>
              <a:rPr lang="nl-NL" sz="1400" dirty="0">
                <a:solidFill>
                  <a:schemeClr val="bg1"/>
                </a:solidFill>
                <a:latin typeface="Calibri" panose="020F0502020204030204" pitchFamily="34" charset="0"/>
                <a:cs typeface="Calibri" panose="020F0502020204030204" pitchFamily="34" charset="0"/>
              </a:rPr>
              <a:t> me?</a:t>
            </a:r>
          </a:p>
          <a:p>
            <a:pPr>
              <a:buClr>
                <a:srgbClr val="E50856"/>
              </a:buClr>
              <a:buFont typeface="Calibri" panose="020F0502020204030204" pitchFamily="34" charset="0"/>
              <a:buChar char="→"/>
            </a:pPr>
            <a:r>
              <a:rPr lang="nl-NL" sz="1400" dirty="0">
                <a:solidFill>
                  <a:schemeClr val="bg1"/>
                </a:solidFill>
                <a:latin typeface="Calibri" panose="020F0502020204030204" pitchFamily="34" charset="0"/>
                <a:cs typeface="Calibri" panose="020F0502020204030204" pitchFamily="34" charset="0"/>
              </a:rPr>
              <a:t>Kernboodschap van je verhaal</a:t>
            </a:r>
          </a:p>
          <a:p>
            <a:pPr marL="0" indent="0">
              <a:buNone/>
            </a:pPr>
            <a:endParaRPr lang="nl-NL" dirty="0"/>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11" name="Tekstvak 10">
            <a:extLst>
              <a:ext uri="{FF2B5EF4-FFF2-40B4-BE49-F238E27FC236}">
                <a16:creationId xmlns:a16="http://schemas.microsoft.com/office/drawing/2014/main" id="{522FF0BB-C6A0-4FF7-83A5-F88C3A320880}"/>
              </a:ext>
            </a:extLst>
          </p:cNvPr>
          <p:cNvSpPr txBox="1"/>
          <p:nvPr/>
        </p:nvSpPr>
        <p:spPr>
          <a:xfrm>
            <a:off x="567320" y="5226049"/>
            <a:ext cx="7555283"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2000" i="1" dirty="0">
                <a:latin typeface="Calibri" panose="020F0502020204030204" pitchFamily="34" charset="0"/>
                <a:cs typeface="Calibri" panose="020F0502020204030204" pitchFamily="34" charset="0"/>
              </a:rPr>
              <a:t>‘</a:t>
            </a:r>
            <a:r>
              <a:rPr lang="nl-NL" sz="2000" b="0" i="1" dirty="0">
                <a:effectLst/>
                <a:latin typeface="Calibri" panose="020F0502020204030204" pitchFamily="34" charset="0"/>
                <a:cs typeface="Calibri" panose="020F0502020204030204" pitchFamily="34" charset="0"/>
              </a:rPr>
              <a:t>Met dank aan de vorige spreker …, Ik voel me vereerd dat ik gevraagd ben om …, Ik wil het met jullie hebben over …, Ik heb weinig tijd, dus kan ik niet alles behande­len …, Zoals mijn voorganger al zei …’</a:t>
            </a:r>
            <a:endParaRPr kumimoji="0" lang="nl-NL" sz="1600" b="1"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pic>
        <p:nvPicPr>
          <p:cNvPr id="2" name="Onlinemedia 1" title="Een goede inleiding voor een presentatie">
            <a:hlinkClick r:id="" action="ppaction://media"/>
            <a:extLst>
              <a:ext uri="{FF2B5EF4-FFF2-40B4-BE49-F238E27FC236}">
                <a16:creationId xmlns:a16="http://schemas.microsoft.com/office/drawing/2014/main" id="{34C7B9FC-3759-4077-B9B2-8D373F974154}"/>
              </a:ext>
            </a:extLst>
          </p:cNvPr>
          <p:cNvPicPr>
            <a:picLocks noRot="1" noChangeAspect="1"/>
          </p:cNvPicPr>
          <p:nvPr>
            <a:videoFile r:link="rId1"/>
          </p:nvPr>
        </p:nvPicPr>
        <p:blipFill>
          <a:blip r:embed="rId5"/>
          <a:stretch>
            <a:fillRect/>
          </a:stretch>
        </p:blipFill>
        <p:spPr>
          <a:xfrm>
            <a:off x="2386151" y="2183194"/>
            <a:ext cx="4554871" cy="2573502"/>
          </a:xfrm>
          <a:prstGeom prst="rect">
            <a:avLst/>
          </a:prstGeom>
        </p:spPr>
      </p:pic>
      <p:pic>
        <p:nvPicPr>
          <p:cNvPr id="8" name="Graphic 7" descr="Sluiten met effen opvulling">
            <a:extLst>
              <a:ext uri="{FF2B5EF4-FFF2-40B4-BE49-F238E27FC236}">
                <a16:creationId xmlns:a16="http://schemas.microsoft.com/office/drawing/2014/main" id="{89A4BB23-B8EE-4C89-AEF8-37E1822B2A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27466" y="4938434"/>
            <a:ext cx="1554437" cy="1554437"/>
          </a:xfrm>
          <a:prstGeom prst="rect">
            <a:avLst/>
          </a:prstGeom>
        </p:spPr>
      </p:pic>
    </p:spTree>
    <p:extLst>
      <p:ext uri="{BB962C8B-B14F-4D97-AF65-F5344CB8AC3E}">
        <p14:creationId xmlns:p14="http://schemas.microsoft.com/office/powerpoint/2010/main" val="160171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a:extLst>
              <a:ext uri="{FF2B5EF4-FFF2-40B4-BE49-F238E27FC236}">
                <a16:creationId xmlns:a16="http://schemas.microsoft.com/office/drawing/2014/main" id="{8D7631E1-4A25-4C47-B105-E50BB096B8C9}"/>
              </a:ext>
            </a:extLst>
          </p:cNvPr>
          <p:cNvPicPr>
            <a:picLocks noChangeAspect="1"/>
          </p:cNvPicPr>
          <p:nvPr/>
        </p:nvPicPr>
        <p:blipFill>
          <a:blip r:embed="rId3"/>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sz="3100" cap="none" dirty="0">
                <a:latin typeface="Calibri" panose="020F0502020204030204" pitchFamily="34" charset="0"/>
                <a:cs typeface="Calibri" panose="020F0502020204030204" pitchFamily="34" charset="0"/>
              </a:rPr>
              <a:t>Inhoud: inleiding  </a:t>
            </a:r>
            <a:endParaRPr lang="en-US" sz="4000" cap="none" dirty="0">
              <a:latin typeface="Calibri" panose="020F0502020204030204" pitchFamily="34" charset="0"/>
              <a:cs typeface="Calibri" panose="020F0502020204030204" pitchFamily="34" charset="0"/>
            </a:endParaRPr>
          </a:p>
        </p:txBody>
      </p:sp>
      <p:sp>
        <p:nvSpPr>
          <p:cNvPr id="10" name="Tijdelijke aanduiding voor tekst 9">
            <a:extLst>
              <a:ext uri="{FF2B5EF4-FFF2-40B4-BE49-F238E27FC236}">
                <a16:creationId xmlns:a16="http://schemas.microsoft.com/office/drawing/2014/main" id="{B406660A-E6C2-491D-9D5A-2657541B9404}"/>
              </a:ext>
            </a:extLst>
          </p:cNvPr>
          <p:cNvSpPr>
            <a:spLocks noGrp="1"/>
          </p:cNvSpPr>
          <p:nvPr>
            <p:ph type="body" sz="quarter" idx="12"/>
          </p:nvPr>
        </p:nvSpPr>
        <p:spPr>
          <a:xfrm>
            <a:off x="8819197" y="3901383"/>
            <a:ext cx="2720762" cy="1919462"/>
          </a:xfrm>
          <a:noFill/>
          <a:ln>
            <a:solidFill>
              <a:srgbClr val="E50856"/>
            </a:solidFill>
          </a:ln>
        </p:spPr>
        <p:txBody>
          <a:bodyPr>
            <a:normAutofit fontScale="85000" lnSpcReduction="10000"/>
          </a:bodyPr>
          <a:lstStyle/>
          <a:p>
            <a:pPr marL="0" indent="0">
              <a:buNone/>
            </a:pPr>
            <a:r>
              <a:rPr lang="nl-NL" sz="1600" b="1" dirty="0">
                <a:solidFill>
                  <a:schemeClr val="bg1"/>
                </a:solidFill>
                <a:latin typeface="Calibri" panose="020F0502020204030204" pitchFamily="34" charset="0"/>
                <a:cs typeface="Calibri" panose="020F0502020204030204" pitchFamily="34" charset="0"/>
              </a:rPr>
              <a:t>Inleiding</a:t>
            </a:r>
          </a:p>
          <a:p>
            <a:pPr>
              <a:buClr>
                <a:srgbClr val="E50856"/>
              </a:buClr>
              <a:buFont typeface="Calibri" panose="020F0502020204030204" pitchFamily="34" charset="0"/>
              <a:buChar char="‼"/>
            </a:pPr>
            <a:r>
              <a:rPr lang="nl-NL" sz="2200" b="1" dirty="0">
                <a:solidFill>
                  <a:schemeClr val="bg1"/>
                </a:solidFill>
                <a:latin typeface="Calibri" panose="020F0502020204030204" pitchFamily="34" charset="0"/>
                <a:cs typeface="Calibri" panose="020F0502020204030204" pitchFamily="34" charset="0"/>
              </a:rPr>
              <a:t>Grijp aandacht van je publiek </a:t>
            </a:r>
          </a:p>
          <a:p>
            <a:pPr>
              <a:buClr>
                <a:srgbClr val="E50856"/>
              </a:buClr>
              <a:buFont typeface="Calibri" panose="020F0502020204030204" pitchFamily="34" charset="0"/>
              <a:buChar char="‼"/>
            </a:pPr>
            <a:r>
              <a:rPr lang="nl-NL" sz="1400" dirty="0">
                <a:solidFill>
                  <a:schemeClr val="bg1"/>
                </a:solidFill>
                <a:latin typeface="Calibri" panose="020F0502020204030204" pitchFamily="34" charset="0"/>
                <a:cs typeface="Calibri" panose="020F0502020204030204" pitchFamily="34" charset="0"/>
              </a:rPr>
              <a:t>Vertel waar je presentatie over gaat</a:t>
            </a:r>
          </a:p>
          <a:p>
            <a:pPr marL="0" indent="0">
              <a:buClr>
                <a:srgbClr val="E50856"/>
              </a:buClr>
              <a:buNone/>
            </a:pPr>
            <a:endParaRPr lang="nl-NL" sz="1600" dirty="0">
              <a:solidFill>
                <a:schemeClr val="bg1"/>
              </a:solidFill>
              <a:latin typeface="Calibri" panose="020F0502020204030204" pitchFamily="34" charset="0"/>
              <a:cs typeface="Calibri" panose="020F0502020204030204" pitchFamily="34" charset="0"/>
            </a:endParaRPr>
          </a:p>
          <a:p>
            <a:pPr marL="0" indent="0">
              <a:buNone/>
            </a:pPr>
            <a:r>
              <a:rPr lang="nl-NL" sz="1600" b="1" dirty="0">
                <a:solidFill>
                  <a:schemeClr val="bg1"/>
                </a:solidFill>
                <a:latin typeface="Calibri" panose="020F0502020204030204" pitchFamily="34" charset="0"/>
                <a:cs typeface="Calibri" panose="020F0502020204030204" pitchFamily="34" charset="0"/>
              </a:rPr>
              <a:t>Focus</a:t>
            </a:r>
          </a:p>
          <a:p>
            <a:pPr>
              <a:buClr>
                <a:srgbClr val="E50856"/>
              </a:buClr>
              <a:buFont typeface="Calibri" panose="020F0502020204030204" pitchFamily="34" charset="0"/>
              <a:buChar char="→"/>
            </a:pPr>
            <a:r>
              <a:rPr lang="nl-NL" sz="1400" dirty="0" err="1">
                <a:solidFill>
                  <a:schemeClr val="bg1"/>
                </a:solidFill>
                <a:latin typeface="Calibri" panose="020F0502020204030204" pitchFamily="34" charset="0"/>
                <a:cs typeface="Calibri" panose="020F0502020204030204" pitchFamily="34" charset="0"/>
              </a:rPr>
              <a:t>What’s</a:t>
            </a:r>
            <a:r>
              <a:rPr lang="nl-NL" sz="1400" dirty="0">
                <a:solidFill>
                  <a:schemeClr val="bg1"/>
                </a:solidFill>
                <a:latin typeface="Calibri" panose="020F0502020204030204" pitchFamily="34" charset="0"/>
                <a:cs typeface="Calibri" panose="020F0502020204030204" pitchFamily="34" charset="0"/>
              </a:rPr>
              <a:t> in </a:t>
            </a:r>
            <a:r>
              <a:rPr lang="nl-NL" sz="1400" dirty="0" err="1">
                <a:solidFill>
                  <a:schemeClr val="bg1"/>
                </a:solidFill>
                <a:latin typeface="Calibri" panose="020F0502020204030204" pitchFamily="34" charset="0"/>
                <a:cs typeface="Calibri" panose="020F0502020204030204" pitchFamily="34" charset="0"/>
              </a:rPr>
              <a:t>it</a:t>
            </a:r>
            <a:r>
              <a:rPr lang="nl-NL" sz="1400" dirty="0">
                <a:solidFill>
                  <a:schemeClr val="bg1"/>
                </a:solidFill>
                <a:latin typeface="Calibri" panose="020F0502020204030204" pitchFamily="34" charset="0"/>
                <a:cs typeface="Calibri" panose="020F0502020204030204" pitchFamily="34" charset="0"/>
              </a:rPr>
              <a:t> </a:t>
            </a:r>
            <a:r>
              <a:rPr lang="nl-NL" sz="1400" dirty="0" err="1">
                <a:solidFill>
                  <a:schemeClr val="bg1"/>
                </a:solidFill>
                <a:latin typeface="Calibri" panose="020F0502020204030204" pitchFamily="34" charset="0"/>
                <a:cs typeface="Calibri" panose="020F0502020204030204" pitchFamily="34" charset="0"/>
              </a:rPr>
              <a:t>for</a:t>
            </a:r>
            <a:r>
              <a:rPr lang="nl-NL" sz="1400" dirty="0">
                <a:solidFill>
                  <a:schemeClr val="bg1"/>
                </a:solidFill>
                <a:latin typeface="Calibri" panose="020F0502020204030204" pitchFamily="34" charset="0"/>
                <a:cs typeface="Calibri" panose="020F0502020204030204" pitchFamily="34" charset="0"/>
              </a:rPr>
              <a:t> me?</a:t>
            </a:r>
          </a:p>
          <a:p>
            <a:pPr>
              <a:buClr>
                <a:srgbClr val="E50856"/>
              </a:buClr>
              <a:buFont typeface="Calibri" panose="020F0502020204030204" pitchFamily="34" charset="0"/>
              <a:buChar char="→"/>
            </a:pPr>
            <a:r>
              <a:rPr lang="nl-NL" sz="1400" dirty="0">
                <a:solidFill>
                  <a:schemeClr val="bg1"/>
                </a:solidFill>
                <a:latin typeface="Calibri" panose="020F0502020204030204" pitchFamily="34" charset="0"/>
                <a:cs typeface="Calibri" panose="020F0502020204030204" pitchFamily="34" charset="0"/>
              </a:rPr>
              <a:t>Kernboodschap van je verhaal</a:t>
            </a:r>
          </a:p>
          <a:p>
            <a:pPr marL="0" indent="0">
              <a:buNone/>
            </a:pPr>
            <a:endParaRPr lang="nl-NL" dirty="0"/>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9" name="Tekstvak 8">
            <a:extLst>
              <a:ext uri="{FF2B5EF4-FFF2-40B4-BE49-F238E27FC236}">
                <a16:creationId xmlns:a16="http://schemas.microsoft.com/office/drawing/2014/main" id="{8EE2DA02-24B7-424C-BEAA-E3085EFF22AA}"/>
              </a:ext>
            </a:extLst>
          </p:cNvPr>
          <p:cNvSpPr txBox="1"/>
          <p:nvPr/>
        </p:nvSpPr>
        <p:spPr>
          <a:xfrm>
            <a:off x="838200" y="2041256"/>
            <a:ext cx="7076701" cy="923330"/>
          </a:xfrm>
          <a:prstGeom prst="rect">
            <a:avLst/>
          </a:prstGeom>
          <a:noFill/>
        </p:spPr>
        <p:txBody>
          <a:bodyPr wrap="square">
            <a:spAutoFit/>
          </a:bodyPr>
          <a:lstStyle/>
          <a:p>
            <a:pPr algn="just"/>
            <a:r>
              <a:rPr lang="nl-NL" b="0" i="0" dirty="0">
                <a:solidFill>
                  <a:srgbClr val="000000"/>
                </a:solidFill>
                <a:effectLst/>
                <a:latin typeface="Calibri" panose="020F0502020204030204" pitchFamily="34" charset="0"/>
                <a:cs typeface="Calibri" panose="020F0502020204030204" pitchFamily="34" charset="0"/>
              </a:rPr>
              <a:t>Gebruik de inleiding waar jij een goed gevoel bij krijgt. Het publiek voelt feilloos aan als je ergens mee zit. Maak het niet moeilijker dan het is en kies daarom ‘de inleiding’ waarmee jij wilt starten.</a:t>
            </a:r>
          </a:p>
        </p:txBody>
      </p:sp>
      <p:graphicFrame>
        <p:nvGraphicFramePr>
          <p:cNvPr id="5" name="Tabel 5">
            <a:extLst>
              <a:ext uri="{FF2B5EF4-FFF2-40B4-BE49-F238E27FC236}">
                <a16:creationId xmlns:a16="http://schemas.microsoft.com/office/drawing/2014/main" id="{52B139C6-D099-4002-B2CF-C816D5BF47A4}"/>
              </a:ext>
            </a:extLst>
          </p:cNvPr>
          <p:cNvGraphicFramePr>
            <a:graphicFrameLocks noGrp="1"/>
          </p:cNvGraphicFramePr>
          <p:nvPr>
            <p:extLst>
              <p:ext uri="{D42A27DB-BD31-4B8C-83A1-F6EECF244321}">
                <p14:modId xmlns:p14="http://schemas.microsoft.com/office/powerpoint/2010/main" val="3899632843"/>
              </p:ext>
            </p:extLst>
          </p:nvPr>
        </p:nvGraphicFramePr>
        <p:xfrm>
          <a:off x="1215135" y="3429000"/>
          <a:ext cx="6322830" cy="2011680"/>
        </p:xfrm>
        <a:graphic>
          <a:graphicData uri="http://schemas.openxmlformats.org/drawingml/2006/table">
            <a:tbl>
              <a:tblPr firstRow="1" bandRow="1">
                <a:tableStyleId>{5C22544A-7EE6-4342-B048-85BDC9FD1C3A}</a:tableStyleId>
              </a:tblPr>
              <a:tblGrid>
                <a:gridCol w="3163089">
                  <a:extLst>
                    <a:ext uri="{9D8B030D-6E8A-4147-A177-3AD203B41FA5}">
                      <a16:colId xmlns:a16="http://schemas.microsoft.com/office/drawing/2014/main" val="4159305360"/>
                    </a:ext>
                  </a:extLst>
                </a:gridCol>
                <a:gridCol w="3159741">
                  <a:extLst>
                    <a:ext uri="{9D8B030D-6E8A-4147-A177-3AD203B41FA5}">
                      <a16:colId xmlns:a16="http://schemas.microsoft.com/office/drawing/2014/main" val="433717970"/>
                    </a:ext>
                  </a:extLst>
                </a:gridCol>
              </a:tblGrid>
              <a:tr h="370840">
                <a:tc>
                  <a:txBody>
                    <a:bodyPr/>
                    <a:lstStyle/>
                    <a:p>
                      <a:pPr algn="l"/>
                      <a:r>
                        <a:rPr lang="nl-NL" sz="1800" b="1" i="0" dirty="0">
                          <a:solidFill>
                            <a:srgbClr val="000000"/>
                          </a:solidFill>
                          <a:effectLst/>
                          <a:latin typeface="Calibri" panose="020F0502020204030204" pitchFamily="34" charset="0"/>
                          <a:cs typeface="Calibri" panose="020F0502020204030204" pitchFamily="34" charset="0"/>
                        </a:rPr>
                        <a:t>Spreuk, gezegde of citaat</a:t>
                      </a:r>
                      <a:endParaRPr lang="nl-NL" sz="1800" b="0" i="0" dirty="0">
                        <a:solidFill>
                          <a:srgbClr val="000000"/>
                        </a:solidFill>
                        <a:effectLst/>
                        <a:latin typeface="Calibri" panose="020F0502020204030204" pitchFamily="34" charset="0"/>
                        <a:cs typeface="Calibri" panose="020F0502020204030204" pitchFamily="34" charset="0"/>
                      </a:endParaRPr>
                    </a:p>
                    <a:p>
                      <a:pPr algn="l"/>
                      <a:r>
                        <a:rPr lang="nl-NL" sz="1800" b="0" i="0" dirty="0">
                          <a:solidFill>
                            <a:srgbClr val="000000"/>
                          </a:solidFill>
                          <a:effectLst/>
                          <a:latin typeface="Calibri" panose="020F0502020204030204" pitchFamily="34" charset="0"/>
                          <a:cs typeface="Calibri" panose="020F0502020204030204" pitchFamily="34" charset="0"/>
                        </a:rPr>
                        <a:t>Open vraag</a:t>
                      </a:r>
                    </a:p>
                    <a:p>
                      <a:pPr algn="l"/>
                      <a:r>
                        <a:rPr lang="nl-NL" sz="1800" b="1" i="0" dirty="0">
                          <a:solidFill>
                            <a:srgbClr val="000000"/>
                          </a:solidFill>
                          <a:effectLst/>
                          <a:latin typeface="Calibri" panose="020F0502020204030204" pitchFamily="34" charset="0"/>
                          <a:cs typeface="Calibri" panose="020F0502020204030204" pitchFamily="34" charset="0"/>
                        </a:rPr>
                        <a:t>Waargebeurd verhaal</a:t>
                      </a:r>
                      <a:endParaRPr lang="nl-NL" sz="1800" b="0" i="0" dirty="0">
                        <a:solidFill>
                          <a:srgbClr val="000000"/>
                        </a:solidFill>
                        <a:effectLst/>
                        <a:latin typeface="Calibri" panose="020F0502020204030204" pitchFamily="34" charset="0"/>
                        <a:cs typeface="Calibri" panose="020F0502020204030204" pitchFamily="34" charset="0"/>
                      </a:endParaRPr>
                    </a:p>
                    <a:p>
                      <a:pPr algn="l"/>
                      <a:r>
                        <a:rPr lang="nl-NL" sz="1800" b="0" i="0" dirty="0">
                          <a:solidFill>
                            <a:srgbClr val="000000"/>
                          </a:solidFill>
                          <a:effectLst/>
                          <a:latin typeface="Calibri" panose="020F0502020204030204" pitchFamily="34" charset="0"/>
                          <a:cs typeface="Calibri" panose="020F0502020204030204" pitchFamily="34" charset="0"/>
                        </a:rPr>
                        <a:t>Ervaring of eigen verhaal delen</a:t>
                      </a:r>
                    </a:p>
                    <a:p>
                      <a:pPr algn="l"/>
                      <a:r>
                        <a:rPr lang="nl-NL" sz="1800" b="1" i="0" dirty="0">
                          <a:solidFill>
                            <a:srgbClr val="000000"/>
                          </a:solidFill>
                          <a:effectLst/>
                          <a:latin typeface="Calibri" panose="020F0502020204030204" pitchFamily="34" charset="0"/>
                          <a:cs typeface="Calibri" panose="020F0502020204030204" pitchFamily="34" charset="0"/>
                        </a:rPr>
                        <a:t>Quiz</a:t>
                      </a:r>
                      <a:endParaRPr lang="nl-NL" sz="1800" b="0" i="0" dirty="0">
                        <a:solidFill>
                          <a:srgbClr val="000000"/>
                        </a:solidFill>
                        <a:effectLst/>
                        <a:latin typeface="Calibri" panose="020F0502020204030204" pitchFamily="34" charset="0"/>
                        <a:cs typeface="Calibri" panose="020F0502020204030204" pitchFamily="34" charset="0"/>
                      </a:endParaRPr>
                    </a:p>
                    <a:p>
                      <a:pPr algn="l"/>
                      <a:r>
                        <a:rPr lang="nl-NL" sz="1800" b="0" i="0" dirty="0">
                          <a:solidFill>
                            <a:srgbClr val="000000"/>
                          </a:solidFill>
                          <a:effectLst/>
                          <a:latin typeface="Calibri" panose="020F0502020204030204" pitchFamily="34" charset="0"/>
                          <a:cs typeface="Calibri" panose="020F0502020204030204" pitchFamily="34" charset="0"/>
                        </a:rPr>
                        <a:t>Grap of raadsel</a:t>
                      </a:r>
                    </a:p>
                    <a:p>
                      <a:endParaRPr lang="nl-NL" sz="18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nl-NL" sz="1800" b="1" i="0" dirty="0">
                          <a:solidFill>
                            <a:srgbClr val="000000"/>
                          </a:solidFill>
                          <a:effectLst/>
                          <a:latin typeface="Calibri" panose="020F0502020204030204" pitchFamily="34" charset="0"/>
                          <a:cs typeface="Calibri" panose="020F0502020204030204" pitchFamily="34" charset="0"/>
                        </a:rPr>
                        <a:t>Anekdote of metafoor</a:t>
                      </a:r>
                      <a:endParaRPr lang="nl-NL" sz="1800" b="0" i="0" dirty="0">
                        <a:solidFill>
                          <a:srgbClr val="000000"/>
                        </a:solidFill>
                        <a:effectLst/>
                        <a:latin typeface="Calibri" panose="020F0502020204030204" pitchFamily="34" charset="0"/>
                        <a:cs typeface="Calibri" panose="020F0502020204030204" pitchFamily="34" charset="0"/>
                      </a:endParaRPr>
                    </a:p>
                    <a:p>
                      <a:pPr algn="l"/>
                      <a:r>
                        <a:rPr lang="nl-NL" sz="1800" b="0" i="0" dirty="0">
                          <a:solidFill>
                            <a:srgbClr val="000000"/>
                          </a:solidFill>
                          <a:effectLst/>
                          <a:latin typeface="Calibri" panose="020F0502020204030204" pitchFamily="34" charset="0"/>
                          <a:cs typeface="Calibri" panose="020F0502020204030204" pitchFamily="34" charset="0"/>
                        </a:rPr>
                        <a:t>Video afspelen of een foto laten zien</a:t>
                      </a:r>
                    </a:p>
                    <a:p>
                      <a:pPr algn="l"/>
                      <a:r>
                        <a:rPr lang="nl-NL" sz="1800" b="1" i="0" dirty="0">
                          <a:solidFill>
                            <a:srgbClr val="000000"/>
                          </a:solidFill>
                          <a:effectLst/>
                          <a:latin typeface="Calibri" panose="020F0502020204030204" pitchFamily="34" charset="0"/>
                          <a:cs typeface="Calibri" panose="020F0502020204030204" pitchFamily="34" charset="0"/>
                        </a:rPr>
                        <a:t>Probleem schetsen</a:t>
                      </a:r>
                      <a:endParaRPr lang="nl-NL" sz="1800" b="0" i="0" dirty="0">
                        <a:solidFill>
                          <a:srgbClr val="000000"/>
                        </a:solidFill>
                        <a:effectLst/>
                        <a:latin typeface="Calibri" panose="020F0502020204030204" pitchFamily="34" charset="0"/>
                        <a:cs typeface="Calibri" panose="020F0502020204030204" pitchFamily="34" charset="0"/>
                      </a:endParaRPr>
                    </a:p>
                    <a:p>
                      <a:pPr algn="l"/>
                      <a:r>
                        <a:rPr lang="nl-NL" sz="1800" b="0" i="0" dirty="0">
                          <a:solidFill>
                            <a:srgbClr val="000000"/>
                          </a:solidFill>
                          <a:effectLst/>
                          <a:latin typeface="Calibri" panose="020F0502020204030204" pitchFamily="34" charset="0"/>
                          <a:cs typeface="Calibri" panose="020F0502020204030204" pitchFamily="34" charset="0"/>
                        </a:rPr>
                        <a:t>Waar of niet waar</a:t>
                      </a:r>
                    </a:p>
                    <a:p>
                      <a:pPr algn="l"/>
                      <a:r>
                        <a:rPr lang="nl-NL" sz="1800" b="1" i="0" dirty="0">
                          <a:solidFill>
                            <a:srgbClr val="000000"/>
                          </a:solidFill>
                          <a:effectLst/>
                          <a:latin typeface="Calibri" panose="020F0502020204030204" pitchFamily="34" charset="0"/>
                          <a:cs typeface="Calibri" panose="020F0502020204030204" pitchFamily="34" charset="0"/>
                        </a:rPr>
                        <a:t>Actualiteit</a:t>
                      </a:r>
                      <a:endParaRPr lang="nl-NL" sz="1800" b="0" i="0" dirty="0">
                        <a:solidFill>
                          <a:srgbClr val="000000"/>
                        </a:solidFill>
                        <a:effectLst/>
                        <a:latin typeface="Calibri" panose="020F0502020204030204" pitchFamily="34" charset="0"/>
                        <a:cs typeface="Calibri" panose="020F0502020204030204" pitchFamily="34" charset="0"/>
                      </a:endParaRPr>
                    </a:p>
                    <a:p>
                      <a:pPr algn="l"/>
                      <a:r>
                        <a:rPr lang="nl-NL" sz="1800" b="0" i="0" dirty="0">
                          <a:solidFill>
                            <a:srgbClr val="000000"/>
                          </a:solidFill>
                          <a:effectLst/>
                          <a:latin typeface="Calibri" panose="020F0502020204030204" pitchFamily="34" charset="0"/>
                          <a:cs typeface="Calibri" panose="020F0502020204030204" pitchFamily="34" charset="0"/>
                        </a:rPr>
                        <a:t>Stelling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6304265"/>
                  </a:ext>
                </a:extLst>
              </a:tr>
            </a:tbl>
          </a:graphicData>
        </a:graphic>
      </p:graphicFrame>
      <p:sp>
        <p:nvSpPr>
          <p:cNvPr id="14" name="Tekstvak 13">
            <a:extLst>
              <a:ext uri="{FF2B5EF4-FFF2-40B4-BE49-F238E27FC236}">
                <a16:creationId xmlns:a16="http://schemas.microsoft.com/office/drawing/2014/main" id="{A007CAB2-35E9-4296-BA18-8347F0007DB7}"/>
              </a:ext>
            </a:extLst>
          </p:cNvPr>
          <p:cNvSpPr txBox="1"/>
          <p:nvPr/>
        </p:nvSpPr>
        <p:spPr>
          <a:xfrm>
            <a:off x="4125184" y="6342598"/>
            <a:ext cx="4416933" cy="246221"/>
          </a:xfrm>
          <a:prstGeom prst="rect">
            <a:avLst/>
          </a:prstGeom>
          <a:noFill/>
        </p:spPr>
        <p:txBody>
          <a:bodyPr wrap="square">
            <a:spAutoFit/>
          </a:bodyPr>
          <a:lstStyle/>
          <a:p>
            <a:r>
              <a:rPr lang="nl-NL" sz="1000" dirty="0">
                <a:latin typeface="Calibri" panose="020F0502020204030204" pitchFamily="34" charset="0"/>
                <a:cs typeface="Calibri" panose="020F0502020204030204" pitchFamily="34" charset="0"/>
                <a:hlinkClick r:id="rId4"/>
              </a:rPr>
              <a:t>Bron: 15 Inleidingen om je presentatie sterk te openen - Echt Presenteren</a:t>
            </a:r>
            <a:endParaRPr lang="nl-NL"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038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a:extLst>
              <a:ext uri="{FF2B5EF4-FFF2-40B4-BE49-F238E27FC236}">
                <a16:creationId xmlns:a16="http://schemas.microsoft.com/office/drawing/2014/main" id="{8D7631E1-4A25-4C47-B105-E50BB096B8C9}"/>
              </a:ext>
            </a:extLst>
          </p:cNvPr>
          <p:cNvPicPr>
            <a:picLocks noChangeAspect="1"/>
          </p:cNvPicPr>
          <p:nvPr/>
        </p:nvPicPr>
        <p:blipFill>
          <a:blip r:embed="rId3"/>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sz="3100" cap="none" dirty="0">
                <a:latin typeface="Calibri" panose="020F0502020204030204" pitchFamily="34" charset="0"/>
                <a:cs typeface="Calibri" panose="020F0502020204030204" pitchFamily="34" charset="0"/>
              </a:rPr>
              <a:t>Inhoud: inleiding – voordat je start…  </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5" name="Tekstvak 4">
            <a:extLst>
              <a:ext uri="{FF2B5EF4-FFF2-40B4-BE49-F238E27FC236}">
                <a16:creationId xmlns:a16="http://schemas.microsoft.com/office/drawing/2014/main" id="{C6D042BE-9BF8-4EB5-A6D7-C305342945CE}"/>
              </a:ext>
            </a:extLst>
          </p:cNvPr>
          <p:cNvSpPr txBox="1"/>
          <p:nvPr/>
        </p:nvSpPr>
        <p:spPr>
          <a:xfrm>
            <a:off x="838200" y="3342967"/>
            <a:ext cx="6999697" cy="923330"/>
          </a:xfrm>
          <a:prstGeom prst="rect">
            <a:avLst/>
          </a:prstGeom>
          <a:noFill/>
          <a:ln>
            <a:solidFill>
              <a:srgbClr val="E50856"/>
            </a:solidFill>
          </a:ln>
        </p:spPr>
        <p:txBody>
          <a:bodyPr wrap="square" rtlCol="0">
            <a:spAutoFit/>
          </a:bodyPr>
          <a:lstStyle/>
          <a:p>
            <a:pPr algn="just"/>
            <a:r>
              <a:rPr lang="nl-NL" b="0" i="0" dirty="0">
                <a:effectLst/>
                <a:latin typeface="Calibri" panose="020F0502020204030204" pitchFamily="34" charset="0"/>
                <a:cs typeface="Calibri" panose="020F0502020204030204" pitchFamily="34" charset="0"/>
              </a:rPr>
              <a:t>Je presentatie begint als het publiek jou ziet … nog voordat je een woord gezegd hebt. Op het mo­ment dat je in beeld bent, krijgt het publiek al een bepaalde indruk van je. Het is de invloed van je non-verbale gedrag.</a:t>
            </a:r>
            <a:endParaRPr lang="nl-NL" dirty="0">
              <a:latin typeface="Calibri" panose="020F0502020204030204" pitchFamily="34" charset="0"/>
              <a:cs typeface="Calibri" panose="020F0502020204030204" pitchFamily="34" charset="0"/>
            </a:endParaRPr>
          </a:p>
        </p:txBody>
      </p:sp>
      <p:sp>
        <p:nvSpPr>
          <p:cNvPr id="12" name="Tekstvak 11">
            <a:extLst>
              <a:ext uri="{FF2B5EF4-FFF2-40B4-BE49-F238E27FC236}">
                <a16:creationId xmlns:a16="http://schemas.microsoft.com/office/drawing/2014/main" id="{F352D781-BCD2-4226-8140-18092C1E804C}"/>
              </a:ext>
            </a:extLst>
          </p:cNvPr>
          <p:cNvSpPr txBox="1"/>
          <p:nvPr/>
        </p:nvSpPr>
        <p:spPr>
          <a:xfrm>
            <a:off x="2224430" y="6402049"/>
            <a:ext cx="6094070" cy="246221"/>
          </a:xfrm>
          <a:prstGeom prst="rect">
            <a:avLst/>
          </a:prstGeom>
          <a:noFill/>
        </p:spPr>
        <p:txBody>
          <a:bodyPr wrap="square">
            <a:spAutoFit/>
          </a:bodyPr>
          <a:lstStyle/>
          <a:p>
            <a:r>
              <a:rPr lang="nl-NL" sz="1000" dirty="0">
                <a:latin typeface="Calibri" panose="020F0502020204030204" pitchFamily="34" charset="0"/>
                <a:cs typeface="Calibri" panose="020F0502020204030204" pitchFamily="34" charset="0"/>
                <a:hlinkClick r:id="rId4"/>
              </a:rPr>
              <a:t>Bron: Wat niemand weet over slaapverwekkende intro's en een halfbakken slot - De Hoop Lievaart Communicatie</a:t>
            </a:r>
            <a:endParaRPr lang="nl-NL" sz="1000" dirty="0">
              <a:latin typeface="Calibri" panose="020F0502020204030204" pitchFamily="34" charset="0"/>
              <a:cs typeface="Calibri" panose="020F0502020204030204" pitchFamily="34" charset="0"/>
            </a:endParaRPr>
          </a:p>
        </p:txBody>
      </p:sp>
      <p:pic>
        <p:nvPicPr>
          <p:cNvPr id="9" name="Afbeelding 8" descr="Werknemers van verschillende rassen">
            <a:extLst>
              <a:ext uri="{FF2B5EF4-FFF2-40B4-BE49-F238E27FC236}">
                <a16:creationId xmlns:a16="http://schemas.microsoft.com/office/drawing/2014/main" id="{32EB1B73-6F3E-43AD-B788-E8780F5DE7F0}"/>
              </a:ext>
            </a:extLst>
          </p:cNvPr>
          <p:cNvPicPr>
            <a:picLocks noChangeAspect="1"/>
          </p:cNvPicPr>
          <p:nvPr/>
        </p:nvPicPr>
        <p:blipFill>
          <a:blip r:embed="rId5"/>
          <a:stretch>
            <a:fillRect/>
          </a:stretch>
        </p:blipFill>
        <p:spPr>
          <a:xfrm>
            <a:off x="8318500" y="2755203"/>
            <a:ext cx="3873500" cy="2582334"/>
          </a:xfrm>
          <a:prstGeom prst="rect">
            <a:avLst/>
          </a:prstGeom>
        </p:spPr>
      </p:pic>
    </p:spTree>
    <p:extLst>
      <p:ext uri="{BB962C8B-B14F-4D97-AF65-F5344CB8AC3E}">
        <p14:creationId xmlns:p14="http://schemas.microsoft.com/office/powerpoint/2010/main" val="242014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a:extLst>
              <a:ext uri="{FF2B5EF4-FFF2-40B4-BE49-F238E27FC236}">
                <a16:creationId xmlns:a16="http://schemas.microsoft.com/office/drawing/2014/main" id="{8D7631E1-4A25-4C47-B105-E50BB096B8C9}"/>
              </a:ext>
            </a:extLst>
          </p:cNvPr>
          <p:cNvPicPr>
            <a:picLocks noChangeAspect="1"/>
          </p:cNvPicPr>
          <p:nvPr/>
        </p:nvPicPr>
        <p:blipFill>
          <a:blip r:embed="rId3"/>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sz="3100" cap="none" dirty="0">
                <a:latin typeface="Calibri" panose="020F0502020204030204" pitchFamily="34" charset="0"/>
                <a:cs typeface="Calibri" panose="020F0502020204030204" pitchFamily="34" charset="0"/>
              </a:rPr>
              <a:t>Inhoud: inleiding – voordat je start…  </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12" name="Tekstvak 11">
            <a:extLst>
              <a:ext uri="{FF2B5EF4-FFF2-40B4-BE49-F238E27FC236}">
                <a16:creationId xmlns:a16="http://schemas.microsoft.com/office/drawing/2014/main" id="{F352D781-BCD2-4226-8140-18092C1E804C}"/>
              </a:ext>
            </a:extLst>
          </p:cNvPr>
          <p:cNvSpPr txBox="1"/>
          <p:nvPr/>
        </p:nvSpPr>
        <p:spPr>
          <a:xfrm>
            <a:off x="2224430" y="6402049"/>
            <a:ext cx="6094070" cy="246221"/>
          </a:xfrm>
          <a:prstGeom prst="rect">
            <a:avLst/>
          </a:prstGeom>
          <a:noFill/>
        </p:spPr>
        <p:txBody>
          <a:bodyPr wrap="square">
            <a:spAutoFit/>
          </a:bodyPr>
          <a:lstStyle/>
          <a:p>
            <a:r>
              <a:rPr lang="nl-NL" sz="1000" dirty="0">
                <a:latin typeface="Calibri" panose="020F0502020204030204" pitchFamily="34" charset="0"/>
                <a:cs typeface="Calibri" panose="020F0502020204030204" pitchFamily="34" charset="0"/>
                <a:hlinkClick r:id="rId4"/>
              </a:rPr>
              <a:t>Bron: Wat niemand weet over slaapverwekkende intro's en een halfbakken slot - De Hoop Lievaart Communicatie</a:t>
            </a:r>
            <a:endParaRPr lang="nl-NL" sz="1000" dirty="0">
              <a:latin typeface="Calibri" panose="020F0502020204030204" pitchFamily="34" charset="0"/>
              <a:cs typeface="Calibri" panose="020F0502020204030204" pitchFamily="34" charset="0"/>
            </a:endParaRPr>
          </a:p>
        </p:txBody>
      </p:sp>
      <p:pic>
        <p:nvPicPr>
          <p:cNvPr id="9" name="Afbeelding 8" descr="Werknemers van verschillende rassen">
            <a:extLst>
              <a:ext uri="{FF2B5EF4-FFF2-40B4-BE49-F238E27FC236}">
                <a16:creationId xmlns:a16="http://schemas.microsoft.com/office/drawing/2014/main" id="{32EB1B73-6F3E-43AD-B788-E8780F5DE7F0}"/>
              </a:ext>
            </a:extLst>
          </p:cNvPr>
          <p:cNvPicPr>
            <a:picLocks noChangeAspect="1"/>
          </p:cNvPicPr>
          <p:nvPr/>
        </p:nvPicPr>
        <p:blipFill>
          <a:blip r:embed="rId5"/>
          <a:stretch>
            <a:fillRect/>
          </a:stretch>
        </p:blipFill>
        <p:spPr>
          <a:xfrm>
            <a:off x="8318500" y="2755203"/>
            <a:ext cx="3873500" cy="2582334"/>
          </a:xfrm>
          <a:prstGeom prst="rect">
            <a:avLst/>
          </a:prstGeom>
        </p:spPr>
      </p:pic>
      <p:sp>
        <p:nvSpPr>
          <p:cNvPr id="10" name="Tekstvak 9">
            <a:extLst>
              <a:ext uri="{FF2B5EF4-FFF2-40B4-BE49-F238E27FC236}">
                <a16:creationId xmlns:a16="http://schemas.microsoft.com/office/drawing/2014/main" id="{E39A19F3-9DBF-48FA-B5EA-8DE23B0E22E8}"/>
              </a:ext>
            </a:extLst>
          </p:cNvPr>
          <p:cNvSpPr txBox="1"/>
          <p:nvPr/>
        </p:nvSpPr>
        <p:spPr>
          <a:xfrm>
            <a:off x="826466" y="2971257"/>
            <a:ext cx="6094070" cy="2031325"/>
          </a:xfrm>
          <a:prstGeom prst="rect">
            <a:avLst/>
          </a:prstGeom>
          <a:noFill/>
          <a:ln>
            <a:solidFill>
              <a:srgbClr val="E50856"/>
            </a:solidFill>
          </a:ln>
        </p:spPr>
        <p:txBody>
          <a:bodyPr wrap="square">
            <a:spAutoFit/>
          </a:bodyPr>
          <a:lstStyle/>
          <a:p>
            <a:pPr algn="l" fontAlgn="base"/>
            <a:r>
              <a:rPr lang="nl-NL" b="1" dirty="0">
                <a:latin typeface="Calibri" panose="020F0502020204030204" pitchFamily="34" charset="0"/>
                <a:cs typeface="Calibri" panose="020F0502020204030204" pitchFamily="34" charset="0"/>
              </a:rPr>
              <a:t>Een begroetingscenario kan zijn</a:t>
            </a:r>
            <a:endParaRPr lang="nl-NL" b="1" i="0" dirty="0">
              <a:effectLst/>
              <a:latin typeface="Calibri" panose="020F0502020204030204" pitchFamily="34" charset="0"/>
              <a:cs typeface="Calibri" panose="020F0502020204030204" pitchFamily="34" charset="0"/>
            </a:endParaRPr>
          </a:p>
          <a:p>
            <a:pPr marL="285750" indent="-285750" algn="l" fontAlgn="base">
              <a:buClr>
                <a:srgbClr val="E50856"/>
              </a:buClr>
              <a:buFont typeface="Arial" panose="020B0604020202020204" pitchFamily="34" charset="0"/>
              <a:buChar char="•"/>
            </a:pPr>
            <a:r>
              <a:rPr lang="nl-NL" b="0" i="0" dirty="0">
                <a:effectLst/>
                <a:latin typeface="Calibri" panose="020F0502020204030204" pitchFamily="34" charset="0"/>
                <a:cs typeface="Calibri" panose="020F0502020204030204" pitchFamily="34" charset="0"/>
              </a:rPr>
              <a:t>Je komt op</a:t>
            </a:r>
            <a:endParaRPr lang="nl-NL" dirty="0">
              <a:latin typeface="Calibri" panose="020F0502020204030204" pitchFamily="34" charset="0"/>
              <a:cs typeface="Calibri" panose="020F0502020204030204" pitchFamily="34" charset="0"/>
            </a:endParaRPr>
          </a:p>
          <a:p>
            <a:pPr marL="285750" indent="-285750" algn="l" fontAlgn="base">
              <a:buClr>
                <a:srgbClr val="E50856"/>
              </a:buClr>
              <a:buFont typeface="Arial" panose="020B0604020202020204" pitchFamily="34" charset="0"/>
              <a:buChar char="•"/>
            </a:pPr>
            <a:r>
              <a:rPr lang="nl-NL" b="0" i="0" dirty="0">
                <a:effectLst/>
                <a:latin typeface="Calibri" panose="020F0502020204030204" pitchFamily="34" charset="0"/>
                <a:cs typeface="Calibri" panose="020F0502020204030204" pitchFamily="34" charset="0"/>
              </a:rPr>
              <a:t>Je gaat frontaal en in een open houding voor je publiek staan</a:t>
            </a:r>
            <a:endParaRPr lang="nl-NL" dirty="0">
              <a:latin typeface="Calibri" panose="020F0502020204030204" pitchFamily="34" charset="0"/>
              <a:cs typeface="Calibri" panose="020F0502020204030204" pitchFamily="34" charset="0"/>
            </a:endParaRPr>
          </a:p>
          <a:p>
            <a:pPr marL="285750" indent="-285750" algn="l" fontAlgn="base">
              <a:buClr>
                <a:srgbClr val="E50856"/>
              </a:buClr>
              <a:buFont typeface="Arial" panose="020B0604020202020204" pitchFamily="34" charset="0"/>
              <a:buChar char="•"/>
            </a:pPr>
            <a:r>
              <a:rPr lang="nl-NL" b="0" i="0" dirty="0">
                <a:effectLst/>
                <a:latin typeface="Calibri" panose="020F0502020204030204" pitchFamily="34" charset="0"/>
                <a:cs typeface="Calibri" panose="020F0502020204030204" pitchFamily="34" charset="0"/>
              </a:rPr>
              <a:t>Je glimlacht en maakt oogcontact</a:t>
            </a:r>
            <a:endParaRPr lang="nl-NL" dirty="0">
              <a:latin typeface="Calibri" panose="020F0502020204030204" pitchFamily="34" charset="0"/>
              <a:cs typeface="Calibri" panose="020F0502020204030204" pitchFamily="34" charset="0"/>
            </a:endParaRPr>
          </a:p>
          <a:p>
            <a:pPr marL="285750" indent="-285750" algn="l" fontAlgn="base">
              <a:buClr>
                <a:srgbClr val="E50856"/>
              </a:buClr>
              <a:buFont typeface="Arial" panose="020B0604020202020204" pitchFamily="34" charset="0"/>
              <a:buChar char="•"/>
            </a:pPr>
            <a:r>
              <a:rPr lang="nl-NL" b="0" i="0" dirty="0">
                <a:effectLst/>
                <a:latin typeface="Calibri" panose="020F0502020204030204" pitchFamily="34" charset="0"/>
                <a:cs typeface="Calibri" panose="020F0502020204030204" pitchFamily="34" charset="0"/>
              </a:rPr>
              <a:t>Je begroet het publiek door een paar mensen toe te knikken</a:t>
            </a:r>
          </a:p>
          <a:p>
            <a:pPr marL="285750" indent="-285750" algn="l" fontAlgn="base">
              <a:buClr>
                <a:srgbClr val="E50856"/>
              </a:buClr>
              <a:buFont typeface="Arial" panose="020B0604020202020204" pitchFamily="34" charset="0"/>
              <a:buChar char="•"/>
            </a:pPr>
            <a:r>
              <a:rPr lang="nl-NL" b="0" i="0" dirty="0">
                <a:effectLst/>
                <a:latin typeface="Calibri" panose="020F0502020204030204" pitchFamily="34" charset="0"/>
                <a:cs typeface="Calibri" panose="020F0502020204030204" pitchFamily="34" charset="0"/>
              </a:rPr>
              <a:t>Zo simpel is het..</a:t>
            </a:r>
          </a:p>
        </p:txBody>
      </p:sp>
    </p:spTree>
    <p:extLst>
      <p:ext uri="{BB962C8B-B14F-4D97-AF65-F5344CB8AC3E}">
        <p14:creationId xmlns:p14="http://schemas.microsoft.com/office/powerpoint/2010/main" val="99834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a:extLst>
              <a:ext uri="{FF2B5EF4-FFF2-40B4-BE49-F238E27FC236}">
                <a16:creationId xmlns:a16="http://schemas.microsoft.com/office/drawing/2014/main" id="{8D7631E1-4A25-4C47-B105-E50BB096B8C9}"/>
              </a:ext>
            </a:extLst>
          </p:cNvPr>
          <p:cNvPicPr>
            <a:picLocks noChangeAspect="1"/>
          </p:cNvPicPr>
          <p:nvPr/>
        </p:nvPicPr>
        <p:blipFill>
          <a:blip r:embed="rId3"/>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sz="3100" cap="none" dirty="0">
                <a:latin typeface="Calibri" panose="020F0502020204030204" pitchFamily="34" charset="0"/>
                <a:cs typeface="Calibri" panose="020F0502020204030204" pitchFamily="34" charset="0"/>
              </a:rPr>
              <a:t>Inhoud: inleiding  </a:t>
            </a:r>
            <a:endParaRPr lang="en-US" sz="4000" cap="none" dirty="0">
              <a:latin typeface="Calibri" panose="020F0502020204030204" pitchFamily="34" charset="0"/>
              <a:cs typeface="Calibri" panose="020F0502020204030204" pitchFamily="34" charset="0"/>
            </a:endParaRPr>
          </a:p>
        </p:txBody>
      </p:sp>
      <p:sp>
        <p:nvSpPr>
          <p:cNvPr id="10" name="Tijdelijke aanduiding voor tekst 9">
            <a:extLst>
              <a:ext uri="{FF2B5EF4-FFF2-40B4-BE49-F238E27FC236}">
                <a16:creationId xmlns:a16="http://schemas.microsoft.com/office/drawing/2014/main" id="{B406660A-E6C2-491D-9D5A-2657541B9404}"/>
              </a:ext>
            </a:extLst>
          </p:cNvPr>
          <p:cNvSpPr>
            <a:spLocks noGrp="1"/>
          </p:cNvSpPr>
          <p:nvPr>
            <p:ph type="body" sz="quarter" idx="12"/>
          </p:nvPr>
        </p:nvSpPr>
        <p:spPr>
          <a:xfrm>
            <a:off x="8819197" y="3901383"/>
            <a:ext cx="2720762" cy="1919462"/>
          </a:xfrm>
          <a:noFill/>
          <a:ln>
            <a:solidFill>
              <a:srgbClr val="E50856"/>
            </a:solidFill>
          </a:ln>
        </p:spPr>
        <p:txBody>
          <a:bodyPr>
            <a:normAutofit fontScale="85000" lnSpcReduction="10000"/>
          </a:bodyPr>
          <a:lstStyle/>
          <a:p>
            <a:pPr marL="0" indent="0">
              <a:buNone/>
            </a:pPr>
            <a:r>
              <a:rPr lang="nl-NL" sz="1600" b="1" dirty="0">
                <a:solidFill>
                  <a:schemeClr val="bg1"/>
                </a:solidFill>
                <a:latin typeface="Calibri" panose="020F0502020204030204" pitchFamily="34" charset="0"/>
                <a:cs typeface="Calibri" panose="020F0502020204030204" pitchFamily="34" charset="0"/>
              </a:rPr>
              <a:t>Inleiding</a:t>
            </a:r>
          </a:p>
          <a:p>
            <a:pPr>
              <a:buClr>
                <a:srgbClr val="E50856"/>
              </a:buClr>
              <a:buFont typeface="Calibri" panose="020F0502020204030204" pitchFamily="34" charset="0"/>
              <a:buChar char="‼"/>
            </a:pPr>
            <a:r>
              <a:rPr lang="nl-NL" sz="2200" b="1" dirty="0">
                <a:solidFill>
                  <a:schemeClr val="bg1"/>
                </a:solidFill>
                <a:latin typeface="Calibri" panose="020F0502020204030204" pitchFamily="34" charset="0"/>
                <a:cs typeface="Calibri" panose="020F0502020204030204" pitchFamily="34" charset="0"/>
              </a:rPr>
              <a:t>Grijp aandacht van je publiek </a:t>
            </a:r>
          </a:p>
          <a:p>
            <a:pPr>
              <a:buClr>
                <a:srgbClr val="E50856"/>
              </a:buClr>
              <a:buFont typeface="Calibri" panose="020F0502020204030204" pitchFamily="34" charset="0"/>
              <a:buChar char="‼"/>
            </a:pPr>
            <a:r>
              <a:rPr lang="nl-NL" sz="1400" dirty="0">
                <a:solidFill>
                  <a:schemeClr val="bg1"/>
                </a:solidFill>
                <a:latin typeface="Calibri" panose="020F0502020204030204" pitchFamily="34" charset="0"/>
                <a:cs typeface="Calibri" panose="020F0502020204030204" pitchFamily="34" charset="0"/>
              </a:rPr>
              <a:t>Vertel waar je presentatie over gaat</a:t>
            </a:r>
          </a:p>
          <a:p>
            <a:pPr marL="0" indent="0">
              <a:buClr>
                <a:srgbClr val="E50856"/>
              </a:buClr>
              <a:buNone/>
            </a:pPr>
            <a:endParaRPr lang="nl-NL" sz="1600" dirty="0">
              <a:solidFill>
                <a:schemeClr val="bg1"/>
              </a:solidFill>
              <a:latin typeface="Calibri" panose="020F0502020204030204" pitchFamily="34" charset="0"/>
              <a:cs typeface="Calibri" panose="020F0502020204030204" pitchFamily="34" charset="0"/>
            </a:endParaRPr>
          </a:p>
          <a:p>
            <a:pPr marL="0" indent="0">
              <a:buNone/>
            </a:pPr>
            <a:r>
              <a:rPr lang="nl-NL" sz="1600" b="1" dirty="0">
                <a:solidFill>
                  <a:schemeClr val="bg1"/>
                </a:solidFill>
                <a:latin typeface="Calibri" panose="020F0502020204030204" pitchFamily="34" charset="0"/>
                <a:cs typeface="Calibri" panose="020F0502020204030204" pitchFamily="34" charset="0"/>
              </a:rPr>
              <a:t>Focus</a:t>
            </a:r>
          </a:p>
          <a:p>
            <a:pPr>
              <a:buClr>
                <a:srgbClr val="E50856"/>
              </a:buClr>
              <a:buFont typeface="Calibri" panose="020F0502020204030204" pitchFamily="34" charset="0"/>
              <a:buChar char="→"/>
            </a:pPr>
            <a:r>
              <a:rPr lang="nl-NL" sz="1400" dirty="0" err="1">
                <a:solidFill>
                  <a:schemeClr val="bg1"/>
                </a:solidFill>
                <a:latin typeface="Calibri" panose="020F0502020204030204" pitchFamily="34" charset="0"/>
                <a:cs typeface="Calibri" panose="020F0502020204030204" pitchFamily="34" charset="0"/>
              </a:rPr>
              <a:t>What’s</a:t>
            </a:r>
            <a:r>
              <a:rPr lang="nl-NL" sz="1400" dirty="0">
                <a:solidFill>
                  <a:schemeClr val="bg1"/>
                </a:solidFill>
                <a:latin typeface="Calibri" panose="020F0502020204030204" pitchFamily="34" charset="0"/>
                <a:cs typeface="Calibri" panose="020F0502020204030204" pitchFamily="34" charset="0"/>
              </a:rPr>
              <a:t> in </a:t>
            </a:r>
            <a:r>
              <a:rPr lang="nl-NL" sz="1400" dirty="0" err="1">
                <a:solidFill>
                  <a:schemeClr val="bg1"/>
                </a:solidFill>
                <a:latin typeface="Calibri" panose="020F0502020204030204" pitchFamily="34" charset="0"/>
                <a:cs typeface="Calibri" panose="020F0502020204030204" pitchFamily="34" charset="0"/>
              </a:rPr>
              <a:t>it</a:t>
            </a:r>
            <a:r>
              <a:rPr lang="nl-NL" sz="1400" dirty="0">
                <a:solidFill>
                  <a:schemeClr val="bg1"/>
                </a:solidFill>
                <a:latin typeface="Calibri" panose="020F0502020204030204" pitchFamily="34" charset="0"/>
                <a:cs typeface="Calibri" panose="020F0502020204030204" pitchFamily="34" charset="0"/>
              </a:rPr>
              <a:t> </a:t>
            </a:r>
            <a:r>
              <a:rPr lang="nl-NL" sz="1400" dirty="0" err="1">
                <a:solidFill>
                  <a:schemeClr val="bg1"/>
                </a:solidFill>
                <a:latin typeface="Calibri" panose="020F0502020204030204" pitchFamily="34" charset="0"/>
                <a:cs typeface="Calibri" panose="020F0502020204030204" pitchFamily="34" charset="0"/>
              </a:rPr>
              <a:t>for</a:t>
            </a:r>
            <a:r>
              <a:rPr lang="nl-NL" sz="1400" dirty="0">
                <a:solidFill>
                  <a:schemeClr val="bg1"/>
                </a:solidFill>
                <a:latin typeface="Calibri" panose="020F0502020204030204" pitchFamily="34" charset="0"/>
                <a:cs typeface="Calibri" panose="020F0502020204030204" pitchFamily="34" charset="0"/>
              </a:rPr>
              <a:t> me?</a:t>
            </a:r>
          </a:p>
          <a:p>
            <a:pPr>
              <a:buClr>
                <a:srgbClr val="E50856"/>
              </a:buClr>
              <a:buFont typeface="Calibri" panose="020F0502020204030204" pitchFamily="34" charset="0"/>
              <a:buChar char="→"/>
            </a:pPr>
            <a:r>
              <a:rPr lang="nl-NL" sz="1400" dirty="0">
                <a:solidFill>
                  <a:schemeClr val="bg1"/>
                </a:solidFill>
                <a:latin typeface="Calibri" panose="020F0502020204030204" pitchFamily="34" charset="0"/>
                <a:cs typeface="Calibri" panose="020F0502020204030204" pitchFamily="34" charset="0"/>
              </a:rPr>
              <a:t>Kernboodschap van je verhaal</a:t>
            </a:r>
          </a:p>
          <a:p>
            <a:pPr marL="0" indent="0">
              <a:buNone/>
            </a:pPr>
            <a:endParaRPr lang="nl-NL" dirty="0"/>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9" name="Tekstvak 8">
            <a:extLst>
              <a:ext uri="{FF2B5EF4-FFF2-40B4-BE49-F238E27FC236}">
                <a16:creationId xmlns:a16="http://schemas.microsoft.com/office/drawing/2014/main" id="{8EE2DA02-24B7-424C-BEAA-E3085EFF22AA}"/>
              </a:ext>
            </a:extLst>
          </p:cNvPr>
          <p:cNvSpPr txBox="1"/>
          <p:nvPr/>
        </p:nvSpPr>
        <p:spPr>
          <a:xfrm>
            <a:off x="838200" y="2041256"/>
            <a:ext cx="7076701" cy="4062651"/>
          </a:xfrm>
          <a:prstGeom prst="rect">
            <a:avLst/>
          </a:prstGeom>
          <a:noFill/>
        </p:spPr>
        <p:txBody>
          <a:bodyPr wrap="square">
            <a:spAutoFit/>
          </a:bodyPr>
          <a:lstStyle/>
          <a:p>
            <a:pPr algn="just"/>
            <a:r>
              <a:rPr lang="nl-NL" sz="2400" b="1" i="0" dirty="0">
                <a:solidFill>
                  <a:srgbClr val="000000"/>
                </a:solidFill>
                <a:effectLst/>
                <a:latin typeface="Calibri" panose="020F0502020204030204" pitchFamily="34" charset="0"/>
                <a:cs typeface="Calibri" panose="020F0502020204030204" pitchFamily="34" charset="0"/>
              </a:rPr>
              <a:t>En nu… oefening baart kunst</a:t>
            </a:r>
          </a:p>
          <a:p>
            <a:pPr algn="just"/>
            <a:endParaRPr lang="nl-NL" dirty="0">
              <a:solidFill>
                <a:srgbClr val="000000"/>
              </a:solidFill>
              <a:latin typeface="Calibri" panose="020F0502020204030204" pitchFamily="34" charset="0"/>
              <a:cs typeface="Calibri" panose="020F0502020204030204" pitchFamily="34" charset="0"/>
            </a:endParaRPr>
          </a:p>
          <a:p>
            <a:pPr algn="just"/>
            <a:r>
              <a:rPr lang="nl-NL" b="0" i="0" dirty="0">
                <a:solidFill>
                  <a:srgbClr val="000000"/>
                </a:solidFill>
                <a:effectLst/>
                <a:latin typeface="Calibri" panose="020F0502020204030204" pitchFamily="34" charset="0"/>
                <a:cs typeface="Calibri" panose="020F0502020204030204" pitchFamily="34" charset="0"/>
              </a:rPr>
              <a:t>Je bent gevraagd om op de open dag van </a:t>
            </a:r>
            <a:r>
              <a:rPr lang="nl-NL" dirty="0">
                <a:solidFill>
                  <a:srgbClr val="000000"/>
                </a:solidFill>
                <a:latin typeface="Calibri" panose="020F0502020204030204" pitchFamily="34" charset="0"/>
                <a:cs typeface="Calibri" panose="020F0502020204030204" pitchFamily="34" charset="0"/>
              </a:rPr>
              <a:t>de</a:t>
            </a:r>
            <a:r>
              <a:rPr lang="nl-NL" b="0" i="0" dirty="0">
                <a:solidFill>
                  <a:srgbClr val="000000"/>
                </a:solidFill>
                <a:effectLst/>
                <a:latin typeface="Calibri" panose="020F0502020204030204" pitchFamily="34" charset="0"/>
                <a:cs typeface="Calibri" panose="020F0502020204030204" pitchFamily="34" charset="0"/>
              </a:rPr>
              <a:t> opleiding een presentatie te geven aan </a:t>
            </a:r>
            <a:r>
              <a:rPr lang="nl-NL" dirty="0">
                <a:solidFill>
                  <a:srgbClr val="000000"/>
                </a:solidFill>
                <a:latin typeface="Calibri" panose="020F0502020204030204" pitchFamily="34" charset="0"/>
                <a:cs typeface="Calibri" panose="020F0502020204030204" pitchFamily="34" charset="0"/>
              </a:rPr>
              <a:t>een groep havo scholieren </a:t>
            </a:r>
            <a:r>
              <a:rPr lang="nl-NL" b="0" i="0" dirty="0">
                <a:solidFill>
                  <a:srgbClr val="000000"/>
                </a:solidFill>
                <a:effectLst/>
                <a:latin typeface="Calibri" panose="020F0502020204030204" pitchFamily="34" charset="0"/>
                <a:cs typeface="Calibri" panose="020F0502020204030204" pitchFamily="34" charset="0"/>
              </a:rPr>
              <a:t>over waarom </a:t>
            </a:r>
            <a:r>
              <a:rPr lang="nl-NL" dirty="0">
                <a:solidFill>
                  <a:srgbClr val="000000"/>
                </a:solidFill>
                <a:latin typeface="Calibri" panose="020F0502020204030204" pitchFamily="34" charset="0"/>
                <a:cs typeface="Calibri" panose="020F0502020204030204" pitchFamily="34" charset="0"/>
              </a:rPr>
              <a:t>jij deze opleiding hebt gekozen en wat het je brengt. </a:t>
            </a:r>
          </a:p>
          <a:p>
            <a:pPr algn="just"/>
            <a:endParaRPr lang="nl-NL" dirty="0">
              <a:solidFill>
                <a:srgbClr val="000000"/>
              </a:solidFill>
              <a:latin typeface="Calibri" panose="020F0502020204030204" pitchFamily="34" charset="0"/>
              <a:cs typeface="Calibri" panose="020F0502020204030204" pitchFamily="34" charset="0"/>
            </a:endParaRPr>
          </a:p>
          <a:p>
            <a:pPr algn="just"/>
            <a:r>
              <a:rPr lang="nl-NL" b="1" dirty="0">
                <a:solidFill>
                  <a:srgbClr val="000000"/>
                </a:solidFill>
                <a:latin typeface="Calibri" panose="020F0502020204030204" pitchFamily="34" charset="0"/>
                <a:cs typeface="Calibri" panose="020F0502020204030204" pitchFamily="34" charset="0"/>
              </a:rPr>
              <a:t>Opdracht</a:t>
            </a:r>
          </a:p>
          <a:p>
            <a:pPr algn="just"/>
            <a:r>
              <a:rPr lang="nl-NL" dirty="0">
                <a:solidFill>
                  <a:srgbClr val="000000"/>
                </a:solidFill>
                <a:latin typeface="Calibri" panose="020F0502020204030204" pitchFamily="34" charset="0"/>
                <a:cs typeface="Calibri" panose="020F0502020204030204" pitchFamily="34" charset="0"/>
              </a:rPr>
              <a:t>Bedenk een pakkende inleiding. Hoe begroet je hen én grijp jij de aandacht voor jouw presentatie? </a:t>
            </a:r>
          </a:p>
          <a:p>
            <a:pPr algn="just"/>
            <a:endParaRPr lang="nl-NL" dirty="0">
              <a:solidFill>
                <a:srgbClr val="000000"/>
              </a:solidFill>
              <a:latin typeface="Calibri" panose="020F0502020204030204" pitchFamily="34" charset="0"/>
              <a:cs typeface="Calibri" panose="020F0502020204030204" pitchFamily="34" charset="0"/>
            </a:endParaRPr>
          </a:p>
          <a:p>
            <a:pPr algn="just"/>
            <a:r>
              <a:rPr lang="nl-NL" b="1" dirty="0">
                <a:solidFill>
                  <a:srgbClr val="000000"/>
                </a:solidFill>
                <a:latin typeface="Calibri" panose="020F0502020204030204" pitchFamily="34" charset="0"/>
                <a:cs typeface="Calibri" panose="020F0502020204030204" pitchFamily="34" charset="0"/>
              </a:rPr>
              <a:t>Stappen</a:t>
            </a:r>
          </a:p>
          <a:p>
            <a:pPr marL="285750" indent="-285750" algn="just">
              <a:buClr>
                <a:srgbClr val="E50856"/>
              </a:buClr>
              <a:buFont typeface="Arial" panose="020B0604020202020204" pitchFamily="34" charset="0"/>
              <a:buChar char="•"/>
            </a:pPr>
            <a:r>
              <a:rPr lang="nl-NL" dirty="0">
                <a:solidFill>
                  <a:srgbClr val="000000"/>
                </a:solidFill>
                <a:latin typeface="Calibri" panose="020F0502020204030204" pitchFamily="34" charset="0"/>
                <a:cs typeface="Calibri" panose="020F0502020204030204" pitchFamily="34" charset="0"/>
              </a:rPr>
              <a:t>5 minuten: individueel voorbereiden</a:t>
            </a:r>
          </a:p>
          <a:p>
            <a:pPr marL="285750" indent="-285750" algn="just">
              <a:buClr>
                <a:srgbClr val="E50856"/>
              </a:buClr>
              <a:buFont typeface="Arial" panose="020B0604020202020204" pitchFamily="34" charset="0"/>
              <a:buChar char="•"/>
            </a:pPr>
            <a:r>
              <a:rPr lang="nl-NL" dirty="0">
                <a:solidFill>
                  <a:srgbClr val="000000"/>
                </a:solidFill>
                <a:latin typeface="Calibri" panose="020F0502020204030204" pitchFamily="34" charset="0"/>
                <a:cs typeface="Calibri" panose="020F0502020204030204" pitchFamily="34" charset="0"/>
              </a:rPr>
              <a:t>0,5 - 1 minuut: presenteren</a:t>
            </a:r>
          </a:p>
          <a:p>
            <a:pPr marL="285750" indent="-285750" algn="just">
              <a:buClr>
                <a:srgbClr val="E50856"/>
              </a:buClr>
              <a:buFont typeface="Arial" panose="020B0604020202020204" pitchFamily="34" charset="0"/>
              <a:buChar char="•"/>
            </a:pPr>
            <a:r>
              <a:rPr lang="nl-NL" dirty="0">
                <a:solidFill>
                  <a:srgbClr val="000000"/>
                </a:solidFill>
                <a:latin typeface="Calibri" panose="020F0502020204030204" pitchFamily="34" charset="0"/>
                <a:cs typeface="Calibri" panose="020F0502020204030204" pitchFamily="34" charset="0"/>
              </a:rPr>
              <a:t>Publiek: Ga staan als je er enthousiast van wordt</a:t>
            </a:r>
          </a:p>
        </p:txBody>
      </p:sp>
    </p:spTree>
    <p:extLst>
      <p:ext uri="{BB962C8B-B14F-4D97-AF65-F5344CB8AC3E}">
        <p14:creationId xmlns:p14="http://schemas.microsoft.com/office/powerpoint/2010/main" val="284766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a:extLst>
              <a:ext uri="{FF2B5EF4-FFF2-40B4-BE49-F238E27FC236}">
                <a16:creationId xmlns:a16="http://schemas.microsoft.com/office/drawing/2014/main" id="{8D7631E1-4A25-4C47-B105-E50BB096B8C9}"/>
              </a:ext>
            </a:extLst>
          </p:cNvPr>
          <p:cNvPicPr>
            <a:picLocks noChangeAspect="1"/>
          </p:cNvPicPr>
          <p:nvPr/>
        </p:nvPicPr>
        <p:blipFill>
          <a:blip r:embed="rId3"/>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sz="3100" cap="none" dirty="0">
                <a:latin typeface="Calibri" panose="020F0502020204030204" pitchFamily="34" charset="0"/>
                <a:cs typeface="Calibri" panose="020F0502020204030204" pitchFamily="34" charset="0"/>
              </a:rPr>
              <a:t>Inhoud: inleiding  </a:t>
            </a:r>
            <a:endParaRPr lang="en-US" sz="4000" cap="none" dirty="0">
              <a:latin typeface="Calibri" panose="020F0502020204030204" pitchFamily="34" charset="0"/>
              <a:cs typeface="Calibri" panose="020F0502020204030204" pitchFamily="34" charset="0"/>
            </a:endParaRPr>
          </a:p>
        </p:txBody>
      </p:sp>
      <p:sp>
        <p:nvSpPr>
          <p:cNvPr id="10" name="Tijdelijke aanduiding voor tekst 9">
            <a:extLst>
              <a:ext uri="{FF2B5EF4-FFF2-40B4-BE49-F238E27FC236}">
                <a16:creationId xmlns:a16="http://schemas.microsoft.com/office/drawing/2014/main" id="{B406660A-E6C2-491D-9D5A-2657541B9404}"/>
              </a:ext>
            </a:extLst>
          </p:cNvPr>
          <p:cNvSpPr>
            <a:spLocks noGrp="1"/>
          </p:cNvSpPr>
          <p:nvPr>
            <p:ph type="body" sz="quarter" idx="12"/>
          </p:nvPr>
        </p:nvSpPr>
        <p:spPr>
          <a:xfrm>
            <a:off x="8819197" y="3901383"/>
            <a:ext cx="2720762" cy="1919462"/>
          </a:xfrm>
          <a:noFill/>
          <a:ln>
            <a:solidFill>
              <a:srgbClr val="E50856"/>
            </a:solidFill>
          </a:ln>
        </p:spPr>
        <p:txBody>
          <a:bodyPr>
            <a:normAutofit fontScale="85000" lnSpcReduction="10000"/>
          </a:bodyPr>
          <a:lstStyle/>
          <a:p>
            <a:pPr marL="0" indent="0">
              <a:buNone/>
            </a:pPr>
            <a:r>
              <a:rPr lang="nl-NL" sz="1600" b="1" dirty="0">
                <a:solidFill>
                  <a:schemeClr val="bg1"/>
                </a:solidFill>
                <a:latin typeface="Calibri" panose="020F0502020204030204" pitchFamily="34" charset="0"/>
                <a:cs typeface="Calibri" panose="020F0502020204030204" pitchFamily="34" charset="0"/>
              </a:rPr>
              <a:t>Inleiding</a:t>
            </a:r>
          </a:p>
          <a:p>
            <a:pPr>
              <a:buClr>
                <a:srgbClr val="E50856"/>
              </a:buClr>
              <a:buFont typeface="Calibri" panose="020F0502020204030204" pitchFamily="34" charset="0"/>
              <a:buChar char="‼"/>
            </a:pPr>
            <a:r>
              <a:rPr lang="nl-NL" sz="2200" b="1" dirty="0">
                <a:solidFill>
                  <a:schemeClr val="bg1"/>
                </a:solidFill>
                <a:latin typeface="Calibri" panose="020F0502020204030204" pitchFamily="34" charset="0"/>
                <a:cs typeface="Calibri" panose="020F0502020204030204" pitchFamily="34" charset="0"/>
              </a:rPr>
              <a:t>Grijp aandacht van je publiek </a:t>
            </a:r>
          </a:p>
          <a:p>
            <a:pPr>
              <a:buClr>
                <a:srgbClr val="E50856"/>
              </a:buClr>
              <a:buFont typeface="Calibri" panose="020F0502020204030204" pitchFamily="34" charset="0"/>
              <a:buChar char="‼"/>
            </a:pPr>
            <a:r>
              <a:rPr lang="nl-NL" sz="1400" dirty="0">
                <a:solidFill>
                  <a:schemeClr val="bg1"/>
                </a:solidFill>
                <a:latin typeface="Calibri" panose="020F0502020204030204" pitchFamily="34" charset="0"/>
                <a:cs typeface="Calibri" panose="020F0502020204030204" pitchFamily="34" charset="0"/>
              </a:rPr>
              <a:t>Vertel waar je presentatie over gaat</a:t>
            </a:r>
          </a:p>
          <a:p>
            <a:pPr marL="0" indent="0">
              <a:buClr>
                <a:srgbClr val="E50856"/>
              </a:buClr>
              <a:buNone/>
            </a:pPr>
            <a:endParaRPr lang="nl-NL" sz="1600" dirty="0">
              <a:solidFill>
                <a:schemeClr val="bg1"/>
              </a:solidFill>
              <a:latin typeface="Calibri" panose="020F0502020204030204" pitchFamily="34" charset="0"/>
              <a:cs typeface="Calibri" panose="020F0502020204030204" pitchFamily="34" charset="0"/>
            </a:endParaRPr>
          </a:p>
          <a:p>
            <a:pPr marL="0" indent="0">
              <a:buNone/>
            </a:pPr>
            <a:r>
              <a:rPr lang="nl-NL" sz="1600" b="1" dirty="0">
                <a:solidFill>
                  <a:schemeClr val="bg1"/>
                </a:solidFill>
                <a:latin typeface="Calibri" panose="020F0502020204030204" pitchFamily="34" charset="0"/>
                <a:cs typeface="Calibri" panose="020F0502020204030204" pitchFamily="34" charset="0"/>
              </a:rPr>
              <a:t>Focus</a:t>
            </a:r>
          </a:p>
          <a:p>
            <a:pPr>
              <a:buClr>
                <a:srgbClr val="E50856"/>
              </a:buClr>
              <a:buFont typeface="Calibri" panose="020F0502020204030204" pitchFamily="34" charset="0"/>
              <a:buChar char="→"/>
            </a:pPr>
            <a:r>
              <a:rPr lang="nl-NL" sz="1400" dirty="0" err="1">
                <a:solidFill>
                  <a:schemeClr val="bg1"/>
                </a:solidFill>
                <a:latin typeface="Calibri" panose="020F0502020204030204" pitchFamily="34" charset="0"/>
                <a:cs typeface="Calibri" panose="020F0502020204030204" pitchFamily="34" charset="0"/>
              </a:rPr>
              <a:t>What’s</a:t>
            </a:r>
            <a:r>
              <a:rPr lang="nl-NL" sz="1400" dirty="0">
                <a:solidFill>
                  <a:schemeClr val="bg1"/>
                </a:solidFill>
                <a:latin typeface="Calibri" panose="020F0502020204030204" pitchFamily="34" charset="0"/>
                <a:cs typeface="Calibri" panose="020F0502020204030204" pitchFamily="34" charset="0"/>
              </a:rPr>
              <a:t> in </a:t>
            </a:r>
            <a:r>
              <a:rPr lang="nl-NL" sz="1400" dirty="0" err="1">
                <a:solidFill>
                  <a:schemeClr val="bg1"/>
                </a:solidFill>
                <a:latin typeface="Calibri" panose="020F0502020204030204" pitchFamily="34" charset="0"/>
                <a:cs typeface="Calibri" panose="020F0502020204030204" pitchFamily="34" charset="0"/>
              </a:rPr>
              <a:t>it</a:t>
            </a:r>
            <a:r>
              <a:rPr lang="nl-NL" sz="1400" dirty="0">
                <a:solidFill>
                  <a:schemeClr val="bg1"/>
                </a:solidFill>
                <a:latin typeface="Calibri" panose="020F0502020204030204" pitchFamily="34" charset="0"/>
                <a:cs typeface="Calibri" panose="020F0502020204030204" pitchFamily="34" charset="0"/>
              </a:rPr>
              <a:t> </a:t>
            </a:r>
            <a:r>
              <a:rPr lang="nl-NL" sz="1400" dirty="0" err="1">
                <a:solidFill>
                  <a:schemeClr val="bg1"/>
                </a:solidFill>
                <a:latin typeface="Calibri" panose="020F0502020204030204" pitchFamily="34" charset="0"/>
                <a:cs typeface="Calibri" panose="020F0502020204030204" pitchFamily="34" charset="0"/>
              </a:rPr>
              <a:t>for</a:t>
            </a:r>
            <a:r>
              <a:rPr lang="nl-NL" sz="1400" dirty="0">
                <a:solidFill>
                  <a:schemeClr val="bg1"/>
                </a:solidFill>
                <a:latin typeface="Calibri" panose="020F0502020204030204" pitchFamily="34" charset="0"/>
                <a:cs typeface="Calibri" panose="020F0502020204030204" pitchFamily="34" charset="0"/>
              </a:rPr>
              <a:t> me?</a:t>
            </a:r>
          </a:p>
          <a:p>
            <a:pPr>
              <a:buClr>
                <a:srgbClr val="E50856"/>
              </a:buClr>
              <a:buFont typeface="Calibri" panose="020F0502020204030204" pitchFamily="34" charset="0"/>
              <a:buChar char="→"/>
            </a:pPr>
            <a:r>
              <a:rPr lang="nl-NL" sz="1400" dirty="0">
                <a:solidFill>
                  <a:schemeClr val="bg1"/>
                </a:solidFill>
                <a:latin typeface="Calibri" panose="020F0502020204030204" pitchFamily="34" charset="0"/>
                <a:cs typeface="Calibri" panose="020F0502020204030204" pitchFamily="34" charset="0"/>
              </a:rPr>
              <a:t>Kernboodschap van je verhaal</a:t>
            </a:r>
          </a:p>
          <a:p>
            <a:pPr marL="0" indent="0">
              <a:buNone/>
            </a:pPr>
            <a:endParaRPr lang="nl-NL" dirty="0"/>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8" name="Tekstvak 7">
            <a:extLst>
              <a:ext uri="{FF2B5EF4-FFF2-40B4-BE49-F238E27FC236}">
                <a16:creationId xmlns:a16="http://schemas.microsoft.com/office/drawing/2014/main" id="{D7DF0AB6-64F1-4CE1-88C5-EEB227A95E05}"/>
              </a:ext>
            </a:extLst>
          </p:cNvPr>
          <p:cNvSpPr txBox="1"/>
          <p:nvPr/>
        </p:nvSpPr>
        <p:spPr>
          <a:xfrm>
            <a:off x="915962" y="2370515"/>
            <a:ext cx="6096000" cy="3504934"/>
          </a:xfrm>
          <a:prstGeom prst="rect">
            <a:avLst/>
          </a:prstGeom>
          <a:noFill/>
        </p:spPr>
        <p:txBody>
          <a:bodyPr wrap="square">
            <a:spAutoFit/>
          </a:bodyPr>
          <a:lstStyle/>
          <a:p>
            <a:pPr>
              <a:lnSpc>
                <a:spcPct val="120000"/>
              </a:lnSpc>
              <a:buClr>
                <a:srgbClr val="E50856"/>
              </a:buClr>
            </a:pPr>
            <a:r>
              <a:rPr lang="en-GB" sz="2400" b="1" dirty="0">
                <a:latin typeface="Calibri" panose="020F0502020204030204" pitchFamily="34" charset="0"/>
                <a:cs typeface="Calibri" panose="020F0502020204030204" pitchFamily="34" charset="0"/>
              </a:rPr>
              <a:t>De </a:t>
            </a:r>
            <a:r>
              <a:rPr lang="en-GB" sz="2400" b="1" dirty="0" err="1">
                <a:latin typeface="Calibri" panose="020F0502020204030204" pitchFamily="34" charset="0"/>
                <a:cs typeface="Calibri" panose="020F0502020204030204" pitchFamily="34" charset="0"/>
              </a:rPr>
              <a:t>inleiding</a:t>
            </a:r>
            <a:r>
              <a:rPr lang="en-GB" sz="2400" b="1" dirty="0">
                <a:latin typeface="Calibri" panose="020F0502020204030204" pitchFamily="34" charset="0"/>
                <a:cs typeface="Calibri" panose="020F0502020204030204" pitchFamily="34" charset="0"/>
              </a:rPr>
              <a:t> </a:t>
            </a:r>
            <a:r>
              <a:rPr lang="en-GB" sz="2400" b="1" dirty="0" err="1">
                <a:latin typeface="Calibri" panose="020F0502020204030204" pitchFamily="34" charset="0"/>
                <a:cs typeface="Calibri" panose="020F0502020204030204" pitchFamily="34" charset="0"/>
              </a:rPr>
              <a:t>bestaat</a:t>
            </a:r>
            <a:r>
              <a:rPr lang="en-GB" sz="2400" b="1" dirty="0">
                <a:latin typeface="Calibri" panose="020F0502020204030204" pitchFamily="34" charset="0"/>
                <a:cs typeface="Calibri" panose="020F0502020204030204" pitchFamily="34" charset="0"/>
              </a:rPr>
              <a:t> </a:t>
            </a:r>
            <a:r>
              <a:rPr lang="en-GB" sz="2400" b="1" dirty="0" err="1">
                <a:latin typeface="Calibri" panose="020F0502020204030204" pitchFamily="34" charset="0"/>
                <a:cs typeface="Calibri" panose="020F0502020204030204" pitchFamily="34" charset="0"/>
              </a:rPr>
              <a:t>uit</a:t>
            </a:r>
            <a:endParaRPr lang="en-GB" sz="2400" b="1" dirty="0">
              <a:latin typeface="Calibri" panose="020F0502020204030204" pitchFamily="34" charset="0"/>
              <a:cs typeface="Calibri" panose="020F0502020204030204" pitchFamily="34" charset="0"/>
            </a:endParaRPr>
          </a:p>
          <a:p>
            <a:pPr marL="285750" indent="-285750">
              <a:lnSpc>
                <a:spcPct val="120000"/>
              </a:lnSpc>
              <a:buClr>
                <a:srgbClr val="E50856"/>
              </a:buClr>
              <a:buFont typeface="Calibri" panose="020F0502020204030204" pitchFamily="34" charset="0"/>
              <a:buChar char="→"/>
            </a:pPr>
            <a:r>
              <a:rPr lang="en-GB" dirty="0" err="1">
                <a:latin typeface="Calibri" panose="020F0502020204030204" pitchFamily="34" charset="0"/>
                <a:cs typeface="Calibri" panose="020F0502020204030204" pitchFamily="34" charset="0"/>
              </a:rPr>
              <a:t>Grijp</a:t>
            </a:r>
            <a:r>
              <a:rPr lang="en-GB" dirty="0">
                <a:latin typeface="Calibri" panose="020F0502020204030204" pitchFamily="34" charset="0"/>
                <a:cs typeface="Calibri" panose="020F0502020204030204" pitchFamily="34" charset="0"/>
              </a:rPr>
              <a:t> de </a:t>
            </a:r>
            <a:r>
              <a:rPr lang="en-GB" dirty="0" err="1">
                <a:latin typeface="Calibri" panose="020F0502020204030204" pitchFamily="34" charset="0"/>
                <a:cs typeface="Calibri" panose="020F0502020204030204" pitchFamily="34" charset="0"/>
              </a:rPr>
              <a:t>aandacht</a:t>
            </a:r>
            <a:endParaRPr lang="en-GB" dirty="0">
              <a:latin typeface="Calibri" panose="020F0502020204030204" pitchFamily="34" charset="0"/>
              <a:cs typeface="Calibri" panose="020F0502020204030204" pitchFamily="34" charset="0"/>
            </a:endParaRPr>
          </a:p>
          <a:p>
            <a:pPr marL="285750" indent="-285750">
              <a:lnSpc>
                <a:spcPct val="120000"/>
              </a:lnSpc>
              <a:buClr>
                <a:srgbClr val="E50856"/>
              </a:buClr>
              <a:buFont typeface="Calibri" panose="020F0502020204030204" pitchFamily="34" charset="0"/>
              <a:buChar char="→"/>
            </a:pPr>
            <a:r>
              <a:rPr lang="en-GB" dirty="0" err="1">
                <a:latin typeface="Calibri" panose="020F0502020204030204" pitchFamily="34" charset="0"/>
                <a:cs typeface="Calibri" panose="020F0502020204030204" pitchFamily="34" charset="0"/>
              </a:rPr>
              <a:t>Achtergrond</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wie</a:t>
            </a:r>
            <a:r>
              <a:rPr lang="en-GB" dirty="0">
                <a:latin typeface="Calibri" panose="020F0502020204030204" pitchFamily="34" charset="0"/>
                <a:cs typeface="Calibri" panose="020F0502020204030204" pitchFamily="34" charset="0"/>
              </a:rPr>
              <a:t> ben je en </a:t>
            </a:r>
            <a:r>
              <a:rPr lang="en-GB" dirty="0" err="1">
                <a:latin typeface="Calibri" panose="020F0502020204030204" pitchFamily="34" charset="0"/>
                <a:cs typeface="Calibri" panose="020F0502020204030204" pitchFamily="34" charset="0"/>
              </a:rPr>
              <a:t>waarom</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jij</a:t>
            </a:r>
            <a:r>
              <a:rPr lang="en-GB" dirty="0">
                <a:latin typeface="Calibri" panose="020F0502020204030204" pitchFamily="34" charset="0"/>
                <a:cs typeface="Calibri" panose="020F0502020204030204" pitchFamily="34" charset="0"/>
              </a:rPr>
              <a:t> in </a:t>
            </a:r>
            <a:r>
              <a:rPr lang="en-GB" dirty="0" err="1">
                <a:latin typeface="Calibri" panose="020F0502020204030204" pitchFamily="34" charset="0"/>
                <a:cs typeface="Calibri" panose="020F0502020204030204" pitchFamily="34" charset="0"/>
              </a:rPr>
              <a:t>deze</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presentatie</a:t>
            </a:r>
            <a:endParaRPr lang="en-GB" dirty="0">
              <a:latin typeface="Calibri" panose="020F0502020204030204" pitchFamily="34" charset="0"/>
              <a:cs typeface="Calibri" panose="020F0502020204030204" pitchFamily="34" charset="0"/>
            </a:endParaRPr>
          </a:p>
          <a:p>
            <a:pPr marL="285750" indent="-285750">
              <a:lnSpc>
                <a:spcPct val="120000"/>
              </a:lnSpc>
              <a:buClr>
                <a:srgbClr val="E50856"/>
              </a:buClr>
              <a:buFont typeface="Calibri" panose="020F0502020204030204" pitchFamily="34" charset="0"/>
              <a:buChar char="→"/>
            </a:pPr>
            <a:r>
              <a:rPr lang="en-GB" dirty="0" err="1">
                <a:latin typeface="Calibri" panose="020F0502020204030204" pitchFamily="34" charset="0"/>
                <a:cs typeface="Calibri" panose="020F0502020204030204" pitchFamily="34" charset="0"/>
              </a:rPr>
              <a:t>Onderwerp</a:t>
            </a:r>
            <a:r>
              <a:rPr lang="en-GB" dirty="0">
                <a:latin typeface="Calibri" panose="020F0502020204030204" pitchFamily="34" charset="0"/>
                <a:cs typeface="Calibri" panose="020F0502020204030204" pitchFamily="34" charset="0"/>
              </a:rPr>
              <a:t> en </a:t>
            </a:r>
            <a:r>
              <a:rPr lang="en-GB" dirty="0" err="1">
                <a:latin typeface="Calibri" panose="020F0502020204030204" pitchFamily="34" charset="0"/>
                <a:cs typeface="Calibri" panose="020F0502020204030204" pitchFamily="34" charset="0"/>
              </a:rPr>
              <a:t>doel</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publiek</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wil</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weten</a:t>
            </a:r>
            <a:r>
              <a:rPr lang="en-GB" dirty="0">
                <a:latin typeface="Calibri" panose="020F0502020204030204" pitchFamily="34" charset="0"/>
                <a:cs typeface="Calibri" panose="020F0502020204030204" pitchFamily="34" charset="0"/>
              </a:rPr>
              <a:t>: what’s in it for me?)</a:t>
            </a:r>
          </a:p>
          <a:p>
            <a:pPr marL="285750" indent="-285750">
              <a:lnSpc>
                <a:spcPct val="120000"/>
              </a:lnSpc>
              <a:buClr>
                <a:srgbClr val="E50856"/>
              </a:buClr>
              <a:buFont typeface="Calibri" panose="020F0502020204030204" pitchFamily="34" charset="0"/>
              <a:buChar char="→"/>
            </a:pPr>
            <a:r>
              <a:rPr lang="en-GB" dirty="0" err="1">
                <a:latin typeface="Calibri" panose="020F0502020204030204" pitchFamily="34" charset="0"/>
                <a:cs typeface="Calibri" panose="020F0502020204030204" pitchFamily="34" charset="0"/>
              </a:rPr>
              <a:t>Tijdsduur</a:t>
            </a:r>
            <a:endParaRPr lang="en-GB" dirty="0">
              <a:latin typeface="Calibri" panose="020F0502020204030204" pitchFamily="34" charset="0"/>
              <a:cs typeface="Calibri" panose="020F0502020204030204" pitchFamily="34" charset="0"/>
            </a:endParaRPr>
          </a:p>
          <a:p>
            <a:pPr marL="285750" indent="-285750">
              <a:lnSpc>
                <a:spcPct val="120000"/>
              </a:lnSpc>
              <a:buClr>
                <a:srgbClr val="E50856"/>
              </a:buClr>
              <a:buFont typeface="Calibri" panose="020F0502020204030204" pitchFamily="34" charset="0"/>
              <a:buChar char="→"/>
            </a:pPr>
            <a:r>
              <a:rPr lang="en-GB" dirty="0">
                <a:latin typeface="Calibri" panose="020F0502020204030204" pitchFamily="34" charset="0"/>
                <a:cs typeface="Calibri" panose="020F0502020204030204" pitchFamily="34" charset="0"/>
              </a:rPr>
              <a:t>Handouts (</a:t>
            </a:r>
            <a:r>
              <a:rPr lang="en-GB" dirty="0" err="1">
                <a:latin typeface="Calibri" panose="020F0502020204030204" pitchFamily="34" charset="0"/>
                <a:cs typeface="Calibri" panose="020F0502020204030204" pitchFamily="34" charset="0"/>
              </a:rPr>
              <a:t>opsturen</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uitdelen</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niet</a:t>
            </a:r>
            <a:r>
              <a:rPr lang="en-GB" dirty="0">
                <a:latin typeface="Calibri" panose="020F0502020204030204" pitchFamily="34" charset="0"/>
                <a:cs typeface="Calibri" panose="020F0502020204030204" pitchFamily="34" charset="0"/>
              </a:rPr>
              <a:t>?)</a:t>
            </a:r>
          </a:p>
          <a:p>
            <a:pPr marL="285750" indent="-285750">
              <a:lnSpc>
                <a:spcPct val="120000"/>
              </a:lnSpc>
              <a:buClr>
                <a:srgbClr val="E50856"/>
              </a:buClr>
              <a:buFont typeface="Calibri" panose="020F0502020204030204" pitchFamily="34" charset="0"/>
              <a:buChar char="→"/>
            </a:pPr>
            <a:r>
              <a:rPr lang="en-GB" dirty="0">
                <a:latin typeface="Calibri" panose="020F0502020204030204" pitchFamily="34" charset="0"/>
                <a:cs typeface="Calibri" panose="020F0502020204030204" pitchFamily="34" charset="0"/>
              </a:rPr>
              <a:t>Procedure </a:t>
            </a:r>
            <a:r>
              <a:rPr lang="en-GB" dirty="0" err="1">
                <a:latin typeface="Calibri" panose="020F0502020204030204" pitchFamily="34" charset="0"/>
                <a:cs typeface="Calibri" panose="020F0502020204030204" pitchFamily="34" charset="0"/>
              </a:rPr>
              <a:t>vragen</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stellen</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tijdens</a:t>
            </a:r>
            <a:r>
              <a:rPr lang="en-GB" dirty="0">
                <a:latin typeface="Calibri" panose="020F0502020204030204" pitchFamily="34" charset="0"/>
                <a:cs typeface="Calibri" panose="020F0502020204030204" pitchFamily="34" charset="0"/>
              </a:rPr>
              <a:t> of </a:t>
            </a:r>
            <a:r>
              <a:rPr lang="en-GB" dirty="0" err="1">
                <a:latin typeface="Calibri" panose="020F0502020204030204" pitchFamily="34" charset="0"/>
                <a:cs typeface="Calibri" panose="020F0502020204030204" pitchFamily="34" charset="0"/>
              </a:rPr>
              <a:t>na</a:t>
            </a:r>
            <a:r>
              <a:rPr lang="en-GB" dirty="0">
                <a:latin typeface="Calibri" panose="020F0502020204030204" pitchFamily="34" charset="0"/>
                <a:cs typeface="Calibri" panose="020F0502020204030204" pitchFamily="34" charset="0"/>
              </a:rPr>
              <a:t> de presentative? Wat te </a:t>
            </a:r>
            <a:r>
              <a:rPr lang="en-GB" dirty="0" err="1">
                <a:latin typeface="Calibri" panose="020F0502020204030204" pitchFamily="34" charset="0"/>
                <a:cs typeface="Calibri" panose="020F0502020204030204" pitchFamily="34" charset="0"/>
              </a:rPr>
              <a:t>doen</a:t>
            </a:r>
            <a:r>
              <a:rPr lang="en-GB" dirty="0">
                <a:latin typeface="Calibri" panose="020F0502020204030204" pitchFamily="34" charset="0"/>
                <a:cs typeface="Calibri" panose="020F0502020204030204" pitchFamily="34" charset="0"/>
              </a:rPr>
              <a:t> met </a:t>
            </a:r>
            <a:r>
              <a:rPr lang="en-GB" dirty="0" err="1">
                <a:latin typeface="Calibri" panose="020F0502020204030204" pitchFamily="34" charset="0"/>
                <a:cs typeface="Calibri" panose="020F0502020204030204" pitchFamily="34" charset="0"/>
              </a:rPr>
              <a:t>vragen</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waar</a:t>
            </a:r>
            <a:r>
              <a:rPr lang="en-GB" dirty="0">
                <a:latin typeface="Calibri" panose="020F0502020204030204" pitchFamily="34" charset="0"/>
                <a:cs typeface="Calibri" panose="020F0502020204030204" pitchFamily="34" charset="0"/>
              </a:rPr>
              <a:t> je </a:t>
            </a:r>
            <a:r>
              <a:rPr lang="en-GB" dirty="0" err="1">
                <a:latin typeface="Calibri" panose="020F0502020204030204" pitchFamily="34" charset="0"/>
                <a:cs typeface="Calibri" panose="020F0502020204030204" pitchFamily="34" charset="0"/>
              </a:rPr>
              <a:t>niet</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aan</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toekomt</a:t>
            </a:r>
            <a:r>
              <a:rPr lang="en-GB" dirty="0">
                <a:latin typeface="Calibri" panose="020F0502020204030204" pitchFamily="34" charset="0"/>
                <a:cs typeface="Calibri" panose="020F0502020204030204" pitchFamily="34" charset="0"/>
              </a:rPr>
              <a:t>? </a:t>
            </a:r>
          </a:p>
          <a:p>
            <a:pPr marL="285750" indent="-285750">
              <a:lnSpc>
                <a:spcPct val="120000"/>
              </a:lnSpc>
              <a:buClr>
                <a:srgbClr val="E50856"/>
              </a:buClr>
              <a:buFont typeface="Calibri" panose="020F0502020204030204" pitchFamily="34" charset="0"/>
              <a:buChar char="→"/>
            </a:pPr>
            <a:endParaRPr lang="en-GB" dirty="0">
              <a:latin typeface="Calibri" panose="020F0502020204030204" pitchFamily="34" charset="0"/>
              <a:cs typeface="Calibri" panose="020F0502020204030204" pitchFamily="34" charset="0"/>
            </a:endParaRPr>
          </a:p>
          <a:p>
            <a:pPr marL="285750" indent="-285750">
              <a:lnSpc>
                <a:spcPct val="120000"/>
              </a:lnSpc>
              <a:buClr>
                <a:srgbClr val="E50856"/>
              </a:buClr>
              <a:buFont typeface="Calibri" panose="020F0502020204030204" pitchFamily="34" charset="0"/>
              <a:buChar char="→"/>
            </a:pPr>
            <a:r>
              <a:rPr lang="en-GB" b="1" dirty="0">
                <a:latin typeface="Calibri" panose="020F0502020204030204" pitchFamily="34" charset="0"/>
                <a:cs typeface="Calibri" panose="020F0502020204030204" pitchFamily="34" charset="0"/>
              </a:rPr>
              <a:t>Ben </a:t>
            </a:r>
            <a:r>
              <a:rPr lang="en-GB" b="1" dirty="0" err="1">
                <a:latin typeface="Calibri" panose="020F0502020204030204" pitchFamily="34" charset="0"/>
                <a:cs typeface="Calibri" panose="020F0502020204030204" pitchFamily="34" charset="0"/>
              </a:rPr>
              <a:t>kort</a:t>
            </a:r>
            <a:r>
              <a:rPr lang="en-GB" b="1" dirty="0">
                <a:latin typeface="Calibri" panose="020F0502020204030204" pitchFamily="34" charset="0"/>
                <a:cs typeface="Calibri" panose="020F0502020204030204" pitchFamily="34" charset="0"/>
              </a:rPr>
              <a:t> en </a:t>
            </a:r>
            <a:r>
              <a:rPr lang="en-GB" b="1" dirty="0" err="1">
                <a:latin typeface="Calibri" panose="020F0502020204030204" pitchFamily="34" charset="0"/>
                <a:cs typeface="Calibri" panose="020F0502020204030204" pitchFamily="34" charset="0"/>
              </a:rPr>
              <a:t>bondig</a:t>
            </a:r>
            <a:endParaRPr lang="en-GB"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993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Volgende stap inhoud: kern</a:t>
            </a:r>
            <a:endParaRPr lang="en-US" cap="none" dirty="0">
              <a:latin typeface="Calibri" panose="020F0502020204030204" pitchFamily="34" charset="0"/>
              <a:cs typeface="Calibri" panose="020F0502020204030204" pitchFamily="34" charset="0"/>
            </a:endParaRPr>
          </a:p>
        </p:txBody>
      </p:sp>
      <p:sp>
        <p:nvSpPr>
          <p:cNvPr id="10" name="Tijdelijke aanduiding voor tekst 9">
            <a:extLst>
              <a:ext uri="{FF2B5EF4-FFF2-40B4-BE49-F238E27FC236}">
                <a16:creationId xmlns:a16="http://schemas.microsoft.com/office/drawing/2014/main" id="{B406660A-E6C2-491D-9D5A-2657541B9404}"/>
              </a:ext>
            </a:extLst>
          </p:cNvPr>
          <p:cNvSpPr>
            <a:spLocks noGrp="1"/>
          </p:cNvSpPr>
          <p:nvPr>
            <p:ph type="body" sz="quarter" idx="12"/>
          </p:nvPr>
        </p:nvSpPr>
        <p:spPr>
          <a:xfrm>
            <a:off x="838200" y="2100745"/>
            <a:ext cx="2777359" cy="2656510"/>
          </a:xfrm>
          <a:noFill/>
          <a:ln>
            <a:solidFill>
              <a:srgbClr val="E50856"/>
            </a:solidFill>
          </a:ln>
        </p:spPr>
        <p:txBody>
          <a:bodyPr>
            <a:normAutofit/>
          </a:bodyPr>
          <a:lstStyle/>
          <a:p>
            <a:pPr marL="0" indent="0">
              <a:buNone/>
            </a:pPr>
            <a:r>
              <a:rPr lang="nl-NL" sz="1600" b="1" dirty="0">
                <a:solidFill>
                  <a:schemeClr val="bg1">
                    <a:lumMod val="50000"/>
                  </a:schemeClr>
                </a:solidFill>
                <a:latin typeface="Calibri" panose="020F0502020204030204" pitchFamily="34" charset="0"/>
                <a:cs typeface="Calibri" panose="020F0502020204030204" pitchFamily="34" charset="0"/>
              </a:rPr>
              <a:t>Inleiding</a:t>
            </a:r>
          </a:p>
          <a:p>
            <a:pPr>
              <a:buClr>
                <a:srgbClr val="E50856"/>
              </a:buClr>
              <a:buFont typeface="Calibri" panose="020F0502020204030204" pitchFamily="34" charset="0"/>
              <a:buChar char="‼"/>
            </a:pPr>
            <a:r>
              <a:rPr lang="nl-NL" sz="1400" dirty="0">
                <a:solidFill>
                  <a:schemeClr val="bg1">
                    <a:lumMod val="50000"/>
                  </a:schemeClr>
                </a:solidFill>
                <a:latin typeface="Calibri" panose="020F0502020204030204" pitchFamily="34" charset="0"/>
                <a:cs typeface="Calibri" panose="020F0502020204030204" pitchFamily="34" charset="0"/>
              </a:rPr>
              <a:t>Grijp aandacht van je publiek </a:t>
            </a:r>
          </a:p>
          <a:p>
            <a:pPr>
              <a:buClr>
                <a:srgbClr val="E50856"/>
              </a:buClr>
              <a:buFont typeface="Calibri" panose="020F0502020204030204" pitchFamily="34" charset="0"/>
              <a:buChar char="‼"/>
            </a:pPr>
            <a:r>
              <a:rPr lang="nl-NL" sz="1400" dirty="0">
                <a:solidFill>
                  <a:schemeClr val="bg1">
                    <a:lumMod val="50000"/>
                  </a:schemeClr>
                </a:solidFill>
                <a:latin typeface="Calibri" panose="020F0502020204030204" pitchFamily="34" charset="0"/>
                <a:cs typeface="Calibri" panose="020F0502020204030204" pitchFamily="34" charset="0"/>
              </a:rPr>
              <a:t>Vertel waar je presentatie over gaat</a:t>
            </a:r>
          </a:p>
          <a:p>
            <a:pPr marL="0" indent="0">
              <a:buClr>
                <a:srgbClr val="E50856"/>
              </a:buClr>
              <a:buNone/>
            </a:pPr>
            <a:endParaRPr lang="nl-NL" sz="1600" dirty="0">
              <a:solidFill>
                <a:schemeClr val="bg1">
                  <a:lumMod val="50000"/>
                </a:schemeClr>
              </a:solidFill>
              <a:latin typeface="Calibri" panose="020F0502020204030204" pitchFamily="34" charset="0"/>
              <a:cs typeface="Calibri" panose="020F0502020204030204" pitchFamily="34" charset="0"/>
            </a:endParaRPr>
          </a:p>
          <a:p>
            <a:pPr marL="0" indent="0">
              <a:buNone/>
            </a:pPr>
            <a:r>
              <a:rPr lang="nl-NL" sz="1600" b="1" dirty="0">
                <a:solidFill>
                  <a:schemeClr val="bg1">
                    <a:lumMod val="50000"/>
                  </a:schemeClr>
                </a:solidFill>
                <a:latin typeface="Calibri" panose="020F0502020204030204" pitchFamily="34" charset="0"/>
                <a:cs typeface="Calibri" panose="020F0502020204030204" pitchFamily="34" charset="0"/>
              </a:rPr>
              <a:t>Focus</a:t>
            </a:r>
          </a:p>
          <a:p>
            <a:pPr>
              <a:buClr>
                <a:srgbClr val="E50856"/>
              </a:buClr>
              <a:buFont typeface="Calibri" panose="020F0502020204030204" pitchFamily="34" charset="0"/>
              <a:buChar char="→"/>
            </a:pPr>
            <a:r>
              <a:rPr lang="nl-NL" sz="1400" dirty="0" err="1">
                <a:solidFill>
                  <a:schemeClr val="bg1">
                    <a:lumMod val="50000"/>
                  </a:schemeClr>
                </a:solidFill>
                <a:latin typeface="Calibri" panose="020F0502020204030204" pitchFamily="34" charset="0"/>
                <a:cs typeface="Calibri" panose="020F0502020204030204" pitchFamily="34" charset="0"/>
              </a:rPr>
              <a:t>What’s</a:t>
            </a:r>
            <a:r>
              <a:rPr lang="nl-NL" sz="1400" dirty="0">
                <a:solidFill>
                  <a:schemeClr val="bg1">
                    <a:lumMod val="50000"/>
                  </a:schemeClr>
                </a:solidFill>
                <a:latin typeface="Calibri" panose="020F0502020204030204" pitchFamily="34" charset="0"/>
                <a:cs typeface="Calibri" panose="020F0502020204030204" pitchFamily="34" charset="0"/>
              </a:rPr>
              <a:t> in </a:t>
            </a:r>
            <a:r>
              <a:rPr lang="nl-NL" sz="1400" dirty="0" err="1">
                <a:solidFill>
                  <a:schemeClr val="bg1">
                    <a:lumMod val="50000"/>
                  </a:schemeClr>
                </a:solidFill>
                <a:latin typeface="Calibri" panose="020F0502020204030204" pitchFamily="34" charset="0"/>
                <a:cs typeface="Calibri" panose="020F0502020204030204" pitchFamily="34" charset="0"/>
              </a:rPr>
              <a:t>it</a:t>
            </a:r>
            <a:r>
              <a:rPr lang="nl-NL" sz="1400" dirty="0">
                <a:solidFill>
                  <a:schemeClr val="bg1">
                    <a:lumMod val="50000"/>
                  </a:schemeClr>
                </a:solidFill>
                <a:latin typeface="Calibri" panose="020F0502020204030204" pitchFamily="34" charset="0"/>
                <a:cs typeface="Calibri" panose="020F0502020204030204" pitchFamily="34" charset="0"/>
              </a:rPr>
              <a:t> </a:t>
            </a:r>
            <a:r>
              <a:rPr lang="nl-NL" sz="1400" dirty="0" err="1">
                <a:solidFill>
                  <a:schemeClr val="bg1">
                    <a:lumMod val="50000"/>
                  </a:schemeClr>
                </a:solidFill>
                <a:latin typeface="Calibri" panose="020F0502020204030204" pitchFamily="34" charset="0"/>
                <a:cs typeface="Calibri" panose="020F0502020204030204" pitchFamily="34" charset="0"/>
              </a:rPr>
              <a:t>for</a:t>
            </a:r>
            <a:r>
              <a:rPr lang="nl-NL" sz="1400" dirty="0">
                <a:solidFill>
                  <a:schemeClr val="bg1">
                    <a:lumMod val="50000"/>
                  </a:schemeClr>
                </a:solidFill>
                <a:latin typeface="Calibri" panose="020F0502020204030204" pitchFamily="34" charset="0"/>
                <a:cs typeface="Calibri" panose="020F0502020204030204" pitchFamily="34" charset="0"/>
              </a:rPr>
              <a:t> me?</a:t>
            </a:r>
          </a:p>
          <a:p>
            <a:pPr>
              <a:buClr>
                <a:srgbClr val="E50856"/>
              </a:buClr>
              <a:buFont typeface="Calibri" panose="020F0502020204030204" pitchFamily="34" charset="0"/>
              <a:buChar char="→"/>
            </a:pPr>
            <a:r>
              <a:rPr lang="nl-NL" sz="1400" dirty="0">
                <a:solidFill>
                  <a:schemeClr val="bg1">
                    <a:lumMod val="50000"/>
                  </a:schemeClr>
                </a:solidFill>
                <a:latin typeface="Calibri" panose="020F0502020204030204" pitchFamily="34" charset="0"/>
                <a:cs typeface="Calibri" panose="020F0502020204030204" pitchFamily="34" charset="0"/>
              </a:rPr>
              <a:t>Kernboodschap van je verhaal</a:t>
            </a:r>
          </a:p>
          <a:p>
            <a:pPr marL="0" indent="0">
              <a:buNone/>
            </a:pPr>
            <a:endParaRPr lang="nl-NL" dirty="0"/>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48" name="Afbeelding 47">
            <a:extLst>
              <a:ext uri="{FF2B5EF4-FFF2-40B4-BE49-F238E27FC236}">
                <a16:creationId xmlns:a16="http://schemas.microsoft.com/office/drawing/2014/main" id="{901B76AE-DB3B-404D-AD16-B7A234194B66}"/>
              </a:ext>
            </a:extLst>
          </p:cNvPr>
          <p:cNvPicPr>
            <a:picLocks noChangeAspect="1"/>
          </p:cNvPicPr>
          <p:nvPr/>
        </p:nvPicPr>
        <p:blipFill>
          <a:blip r:embed="rId3"/>
          <a:stretch>
            <a:fillRect/>
          </a:stretch>
        </p:blipFill>
        <p:spPr>
          <a:xfrm rot="5400000">
            <a:off x="5192485" y="-123917"/>
            <a:ext cx="1807028" cy="12192002"/>
          </a:xfrm>
          <a:prstGeom prst="rect">
            <a:avLst/>
          </a:prstGeom>
        </p:spPr>
      </p:pic>
      <p:sp>
        <p:nvSpPr>
          <p:cNvPr id="53" name="Tijdelijke aanduiding voor tekst 9">
            <a:extLst>
              <a:ext uri="{FF2B5EF4-FFF2-40B4-BE49-F238E27FC236}">
                <a16:creationId xmlns:a16="http://schemas.microsoft.com/office/drawing/2014/main" id="{C03BDC47-E7BA-47DF-A0E6-3EEDA22DC0A9}"/>
              </a:ext>
            </a:extLst>
          </p:cNvPr>
          <p:cNvSpPr txBox="1">
            <a:spLocks/>
          </p:cNvSpPr>
          <p:nvPr/>
        </p:nvSpPr>
        <p:spPr>
          <a:xfrm>
            <a:off x="4188373" y="2109931"/>
            <a:ext cx="2971800" cy="2656510"/>
          </a:xfrm>
          <a:prstGeom prst="rect">
            <a:avLst/>
          </a:prstGeom>
          <a:ln>
            <a:solidFill>
              <a:srgbClr val="E50856"/>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Kern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Onderbouw je verhaal en kernboodschap met argumenten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endParaRPr kumimoji="0" lang="nl-NL"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
                <a:srgbClr val="E50856"/>
              </a:buClr>
              <a:buSzTx/>
              <a:buFont typeface="Arial" panose="020B0604020202020204" pitchFamily="34" charset="0"/>
              <a:buNone/>
              <a:tabLst/>
              <a:defRPr/>
            </a:pPr>
            <a:endParaRPr kumimoji="0" lang="nl-NL"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Focus</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Argumenten die je kernboodschap ondersteunen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Voorbeelden die je kernboodschap ondersteunen</a:t>
            </a:r>
            <a:endParaRPr kumimoji="0" lang="nl-NL"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4" name="Tijdelijke aanduiding voor tekst 9">
            <a:extLst>
              <a:ext uri="{FF2B5EF4-FFF2-40B4-BE49-F238E27FC236}">
                <a16:creationId xmlns:a16="http://schemas.microsoft.com/office/drawing/2014/main" id="{244AD0FE-380E-415F-9365-C4C44BE458D8}"/>
              </a:ext>
            </a:extLst>
          </p:cNvPr>
          <p:cNvSpPr txBox="1">
            <a:spLocks/>
          </p:cNvSpPr>
          <p:nvPr/>
        </p:nvSpPr>
        <p:spPr>
          <a:xfrm>
            <a:off x="7732987" y="2109931"/>
            <a:ext cx="2777359" cy="2656510"/>
          </a:xfrm>
          <a:prstGeom prst="rect">
            <a:avLst/>
          </a:prstGeom>
          <a:ln>
            <a:solidFill>
              <a:srgbClr val="E50856"/>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Slot</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Maak je verhaal rond 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Sluit af met een heldere boodschap</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endParaRPr kumimoji="0" lang="nl-NL"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Focus</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Samenvatting van wat je zojuist verteld hebt</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Conclusie van je verhaal</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Een </a:t>
            </a:r>
            <a:r>
              <a:rPr kumimoji="0" lang="nl-NL" sz="14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call </a:t>
            </a:r>
            <a:r>
              <a:rPr kumimoji="0" lang="nl-NL" sz="1400" b="0" i="1" u="none" strike="noStrike" kern="1200" cap="none" spc="0" normalizeH="0" baseline="0" noProof="0" dirty="0" err="1">
                <a:ln>
                  <a:noFill/>
                </a:ln>
                <a:solidFill>
                  <a:schemeClr val="bg1">
                    <a:lumMod val="50000"/>
                  </a:schemeClr>
                </a:solidFill>
                <a:effectLst/>
                <a:uLnTx/>
                <a:uFillTx/>
                <a:latin typeface="Calibri" panose="020F0502020204030204" pitchFamily="34" charset="0"/>
                <a:ea typeface="+mn-ea"/>
                <a:cs typeface="Calibri" panose="020F0502020204030204" pitchFamily="34" charset="0"/>
              </a:rPr>
              <a:t>to</a:t>
            </a:r>
            <a:r>
              <a:rPr kumimoji="0" lang="nl-NL" sz="1400" b="0" i="1"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 action</a:t>
            </a:r>
            <a:endParaRPr kumimoji="0" lang="nl-NL" sz="1800" b="0" i="1" u="none" strike="noStrike" kern="1200" cap="none" spc="0" normalizeH="0" baseline="0" noProof="0" dirty="0">
              <a:ln>
                <a:noFill/>
              </a:ln>
              <a:solidFill>
                <a:schemeClr val="bg1">
                  <a:lumMod val="50000"/>
                </a:schemeClr>
              </a:solidFill>
              <a:effectLst/>
              <a:uLnTx/>
              <a:uFillTx/>
              <a:latin typeface="Arial" panose="020B0604020202020204" pitchFamily="34" charset="0"/>
              <a:ea typeface="+mn-ea"/>
              <a:cs typeface="Arial" panose="020B0604020202020204" pitchFamily="34" charset="0"/>
            </a:endParaRPr>
          </a:p>
        </p:txBody>
      </p:sp>
      <p:sp>
        <p:nvSpPr>
          <p:cNvPr id="8" name="Tekstvak 7">
            <a:extLst>
              <a:ext uri="{FF2B5EF4-FFF2-40B4-BE49-F238E27FC236}">
                <a16:creationId xmlns:a16="http://schemas.microsoft.com/office/drawing/2014/main" id="{9D405A06-7E2D-4C78-847F-C5864CDE5677}"/>
              </a:ext>
            </a:extLst>
          </p:cNvPr>
          <p:cNvSpPr txBox="1"/>
          <p:nvPr/>
        </p:nvSpPr>
        <p:spPr>
          <a:xfrm>
            <a:off x="9036533" y="4799184"/>
            <a:ext cx="3433763"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nl-NL"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bron: </a:t>
            </a:r>
            <a:r>
              <a:rPr kumimoji="0" lang="nl-NL"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4"/>
              </a:rPr>
              <a:t>Structuur in een presentatie - Bureau Spraakwater</a:t>
            </a:r>
            <a:endParaRPr kumimoji="0" lang="nl-NL"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405218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1012E33-0671-452D-BE27-EEEDBC667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027" y="3836909"/>
            <a:ext cx="2060904" cy="2547869"/>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0355EDC7-8E64-4FA4-B6CC-A055C82BBD54}"/>
              </a:ext>
            </a:extLst>
          </p:cNvPr>
          <p:cNvPicPr>
            <a:picLocks noChangeAspect="1"/>
          </p:cNvPicPr>
          <p:nvPr/>
        </p:nvPicPr>
        <p:blipFill>
          <a:blip r:embed="rId4"/>
          <a:stretch>
            <a:fillRect/>
          </a:stretch>
        </p:blipFill>
        <p:spPr>
          <a:xfrm>
            <a:off x="8318500" y="12472"/>
            <a:ext cx="3866455" cy="6845525"/>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Structuren voor de kern van je presentatie</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53" name="Tijdelijke aanduiding voor tekst 9">
            <a:extLst>
              <a:ext uri="{FF2B5EF4-FFF2-40B4-BE49-F238E27FC236}">
                <a16:creationId xmlns:a16="http://schemas.microsoft.com/office/drawing/2014/main" id="{C03BDC47-E7BA-47DF-A0E6-3EEDA22DC0A9}"/>
              </a:ext>
            </a:extLst>
          </p:cNvPr>
          <p:cNvSpPr txBox="1">
            <a:spLocks/>
          </p:cNvSpPr>
          <p:nvPr/>
        </p:nvSpPr>
        <p:spPr>
          <a:xfrm>
            <a:off x="8799787" y="3379631"/>
            <a:ext cx="2971800" cy="2656510"/>
          </a:xfrm>
          <a:prstGeom prst="rect">
            <a:avLst/>
          </a:prstGeom>
          <a:ln>
            <a:solidFill>
              <a:srgbClr val="E50856"/>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Kern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Onderbouw je verhaal en kernboodschap met argumenten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endPar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
                <a:srgbClr val="E50856"/>
              </a:buClr>
              <a:buSzTx/>
              <a:buFont typeface="Arial" panose="020B0604020202020204" pitchFamily="34" charset="0"/>
              <a:buNone/>
              <a:tabLst/>
              <a:defRPr/>
            </a:pPr>
            <a:endParaRPr kumimoji="0" lang="nl-NL"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Focus</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Argumenten die je kernboodschap ondersteunen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Voorbeelden die je kernboodschap ondersteunen</a:t>
            </a:r>
            <a:endParaRPr kumimoji="0" lang="nl-NL"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13" name="Tekstvak 12">
            <a:extLst>
              <a:ext uri="{FF2B5EF4-FFF2-40B4-BE49-F238E27FC236}">
                <a16:creationId xmlns:a16="http://schemas.microsoft.com/office/drawing/2014/main" id="{C9C29C52-2835-4A9E-8CA2-9DD03B1827E8}"/>
              </a:ext>
            </a:extLst>
          </p:cNvPr>
          <p:cNvSpPr txBox="1"/>
          <p:nvPr/>
        </p:nvSpPr>
        <p:spPr>
          <a:xfrm>
            <a:off x="888811" y="1937371"/>
            <a:ext cx="7356099" cy="3262432"/>
          </a:xfrm>
          <a:prstGeom prst="rect">
            <a:avLst/>
          </a:prstGeom>
          <a:noFill/>
        </p:spPr>
        <p:txBody>
          <a:bodyPr wrap="square">
            <a:spAutoFit/>
          </a:bodyPr>
          <a:lstStyle/>
          <a:p>
            <a:pPr algn="l"/>
            <a:r>
              <a:rPr lang="nl-NL" sz="2400" b="1" dirty="0">
                <a:effectLst/>
                <a:latin typeface="Calibri" panose="020F0502020204030204" pitchFamily="34" charset="0"/>
                <a:cs typeface="Calibri" panose="020F0502020204030204" pitchFamily="34" charset="0"/>
              </a:rPr>
              <a:t>Kop-romp-staart</a:t>
            </a:r>
          </a:p>
          <a:p>
            <a:pPr algn="l"/>
            <a:r>
              <a:rPr lang="nl-NL" b="0" i="1" dirty="0">
                <a:effectLst/>
                <a:latin typeface="Calibri" panose="020F0502020204030204" pitchFamily="34" charset="0"/>
                <a:cs typeface="Calibri" panose="020F0502020204030204" pitchFamily="34" charset="0"/>
              </a:rPr>
              <a:t>Elk verhaal heeft een kop en een staart. De romp verbindt de twee uiteinden. </a:t>
            </a:r>
          </a:p>
          <a:p>
            <a:pPr algn="l"/>
            <a:endParaRPr lang="nl-NL" sz="1400" dirty="0">
              <a:latin typeface="Calibri" panose="020F0502020204030204" pitchFamily="34" charset="0"/>
              <a:cs typeface="Calibri" panose="020F0502020204030204" pitchFamily="34" charset="0"/>
            </a:endParaRPr>
          </a:p>
          <a:p>
            <a:pPr marL="285750" indent="-285750" algn="l">
              <a:buClr>
                <a:srgbClr val="E50856"/>
              </a:buClr>
              <a:buFont typeface="Arial" panose="020B0604020202020204" pitchFamily="34" charset="0"/>
              <a:buChar char="•"/>
            </a:pPr>
            <a:r>
              <a:rPr lang="nl-NL" sz="1400" b="0" i="0" dirty="0">
                <a:solidFill>
                  <a:schemeClr val="bg1">
                    <a:lumMod val="50000"/>
                  </a:schemeClr>
                </a:solidFill>
                <a:effectLst/>
                <a:latin typeface="Calibri" panose="020F0502020204030204" pitchFamily="34" charset="0"/>
                <a:cs typeface="Calibri" panose="020F0502020204030204" pitchFamily="34" charset="0"/>
              </a:rPr>
              <a:t>Kop (inleiding)</a:t>
            </a:r>
            <a:endParaRPr lang="nl-NL" sz="1400" dirty="0">
              <a:solidFill>
                <a:schemeClr val="bg1">
                  <a:lumMod val="50000"/>
                </a:schemeClr>
              </a:solidFill>
              <a:latin typeface="Calibri" panose="020F0502020204030204" pitchFamily="34" charset="0"/>
              <a:cs typeface="Calibri" panose="020F0502020204030204" pitchFamily="34" charset="0"/>
            </a:endParaRPr>
          </a:p>
          <a:p>
            <a:pPr marL="285750" indent="-285750" algn="l">
              <a:buClr>
                <a:srgbClr val="E50856"/>
              </a:buClr>
              <a:buFont typeface="Arial" panose="020B0604020202020204" pitchFamily="34" charset="0"/>
              <a:buChar char="•"/>
            </a:pPr>
            <a:r>
              <a:rPr lang="nl-NL" b="0" i="0" dirty="0">
                <a:effectLst/>
                <a:latin typeface="Calibri" panose="020F0502020204030204" pitchFamily="34" charset="0"/>
                <a:cs typeface="Calibri" panose="020F0502020204030204" pitchFamily="34" charset="0"/>
              </a:rPr>
              <a:t>Romp (kern)</a:t>
            </a:r>
            <a:br>
              <a:rPr lang="nl-NL" b="0" i="0" dirty="0">
                <a:effectLst/>
                <a:latin typeface="Calibri" panose="020F0502020204030204" pitchFamily="34" charset="0"/>
                <a:cs typeface="Calibri" panose="020F0502020204030204" pitchFamily="34" charset="0"/>
              </a:rPr>
            </a:br>
            <a:r>
              <a:rPr lang="nl-NL" b="0" i="0" dirty="0">
                <a:effectLst/>
                <a:latin typeface="Calibri" panose="020F0502020204030204" pitchFamily="34" charset="0"/>
                <a:cs typeface="Calibri" panose="020F0502020204030204" pitchFamily="34" charset="0"/>
              </a:rPr>
              <a:t>De romp bevat de feitelijke boodschap, het is de kern van je verhaal. Hier vertel je wat je wilt vertellen of noem je de argumenten of onderbouwing voor je standpunt.</a:t>
            </a:r>
            <a:endParaRPr lang="nl-NL" sz="1400" b="0" i="0" dirty="0">
              <a:effectLst/>
              <a:latin typeface="Calibri" panose="020F0502020204030204" pitchFamily="34" charset="0"/>
              <a:cs typeface="Calibri" panose="020F0502020204030204" pitchFamily="34" charset="0"/>
            </a:endParaRPr>
          </a:p>
          <a:p>
            <a:pPr marL="285750" indent="-285750" algn="l">
              <a:buClr>
                <a:srgbClr val="E50856"/>
              </a:buClr>
              <a:buFont typeface="Arial" panose="020B0604020202020204" pitchFamily="34" charset="0"/>
              <a:buChar char="•"/>
            </a:pPr>
            <a:r>
              <a:rPr lang="nl-NL" sz="1400" b="0" i="0" dirty="0">
                <a:solidFill>
                  <a:schemeClr val="bg1">
                    <a:lumMod val="50000"/>
                  </a:schemeClr>
                </a:solidFill>
                <a:effectLst/>
                <a:latin typeface="Calibri" panose="020F0502020204030204" pitchFamily="34" charset="0"/>
                <a:cs typeface="Calibri" panose="020F0502020204030204" pitchFamily="34" charset="0"/>
              </a:rPr>
              <a:t>Staart (</a:t>
            </a:r>
            <a:r>
              <a:rPr lang="nl-NL" sz="1400" b="0" i="0" dirty="0">
                <a:solidFill>
                  <a:schemeClr val="bg1">
                    <a:lumMod val="50000"/>
                  </a:schemeClr>
                </a:solidFill>
                <a:effectLst/>
                <a:latin typeface="Calibri" panose="020F0502020204030204" pitchFamily="34" charset="0"/>
                <a:cs typeface="Calibri" panose="020F0502020204030204" pitchFamily="34" charset="0"/>
                <a:sym typeface="Wingdings" panose="05000000000000000000" pitchFamily="2" charset="2"/>
              </a:rPr>
              <a:t>slot)</a:t>
            </a:r>
          </a:p>
          <a:p>
            <a:pPr algn="l"/>
            <a:br>
              <a:rPr lang="nl-NL" sz="1400" b="0" i="0" dirty="0">
                <a:effectLst/>
                <a:latin typeface="Calibri" panose="020F0502020204030204" pitchFamily="34" charset="0"/>
                <a:cs typeface="Calibri" panose="020F0502020204030204" pitchFamily="34" charset="0"/>
              </a:rPr>
            </a:br>
            <a:r>
              <a:rPr lang="nl-NL" b="1" i="0" dirty="0">
                <a:effectLst/>
                <a:latin typeface="Calibri" panose="020F0502020204030204" pitchFamily="34" charset="0"/>
                <a:cs typeface="Calibri" panose="020F0502020204030204" pitchFamily="34" charset="0"/>
              </a:rPr>
              <a:t>Ondanks zijn eenvoud, of misschien juist daarom, </a:t>
            </a:r>
          </a:p>
          <a:p>
            <a:pPr algn="l"/>
            <a:r>
              <a:rPr lang="nl-NL" b="1" i="0" dirty="0">
                <a:effectLst/>
                <a:latin typeface="Calibri" panose="020F0502020204030204" pitchFamily="34" charset="0"/>
                <a:cs typeface="Calibri" panose="020F0502020204030204" pitchFamily="34" charset="0"/>
              </a:rPr>
              <a:t>is dit de oervorm van alle presentaties</a:t>
            </a:r>
            <a:r>
              <a:rPr lang="nl-NL" b="1" i="0" dirty="0">
                <a:solidFill>
                  <a:srgbClr val="0B3581"/>
                </a:solidFill>
                <a:effectLst/>
                <a:latin typeface="Calibri" panose="020F0502020204030204" pitchFamily="34" charset="0"/>
                <a:cs typeface="Calibri" panose="020F0502020204030204" pitchFamily="34" charset="0"/>
              </a:rPr>
              <a:t>.</a:t>
            </a:r>
          </a:p>
        </p:txBody>
      </p:sp>
      <p:sp>
        <p:nvSpPr>
          <p:cNvPr id="16" name="Tekstvak 15">
            <a:extLst>
              <a:ext uri="{FF2B5EF4-FFF2-40B4-BE49-F238E27FC236}">
                <a16:creationId xmlns:a16="http://schemas.microsoft.com/office/drawing/2014/main" id="{0BB149D4-F6B2-459F-B012-30A72A90BA3E}"/>
              </a:ext>
            </a:extLst>
          </p:cNvPr>
          <p:cNvSpPr txBox="1"/>
          <p:nvPr/>
        </p:nvSpPr>
        <p:spPr>
          <a:xfrm>
            <a:off x="5495969" y="6384778"/>
            <a:ext cx="2726996" cy="246221"/>
          </a:xfrm>
          <a:prstGeom prst="rect">
            <a:avLst/>
          </a:prstGeom>
          <a:noFill/>
        </p:spPr>
        <p:txBody>
          <a:bodyPr wrap="square">
            <a:spAutoFit/>
          </a:bodyPr>
          <a:lstStyle/>
          <a:p>
            <a:r>
              <a:rPr lang="nl-NL" sz="1000" dirty="0">
                <a:hlinkClick r:id="rId5"/>
              </a:rPr>
              <a:t>Bron: Structuur van de presentatie (leren.nl)</a:t>
            </a:r>
            <a:endParaRPr lang="nl-NL" sz="1000" dirty="0"/>
          </a:p>
        </p:txBody>
      </p:sp>
    </p:spTree>
    <p:extLst>
      <p:ext uri="{BB962C8B-B14F-4D97-AF65-F5344CB8AC3E}">
        <p14:creationId xmlns:p14="http://schemas.microsoft.com/office/powerpoint/2010/main" val="345493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0355EDC7-8E64-4FA4-B6CC-A055C82BBD54}"/>
              </a:ext>
            </a:extLst>
          </p:cNvPr>
          <p:cNvPicPr>
            <a:picLocks noChangeAspect="1"/>
          </p:cNvPicPr>
          <p:nvPr/>
        </p:nvPicPr>
        <p:blipFill>
          <a:blip r:embed="rId3"/>
          <a:stretch>
            <a:fillRect/>
          </a:stretch>
        </p:blipFill>
        <p:spPr>
          <a:xfrm>
            <a:off x="8318500" y="12472"/>
            <a:ext cx="3866455" cy="6845525"/>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Structuren voor de kern van je presentatie</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53" name="Tijdelijke aanduiding voor tekst 9">
            <a:extLst>
              <a:ext uri="{FF2B5EF4-FFF2-40B4-BE49-F238E27FC236}">
                <a16:creationId xmlns:a16="http://schemas.microsoft.com/office/drawing/2014/main" id="{C03BDC47-E7BA-47DF-A0E6-3EEDA22DC0A9}"/>
              </a:ext>
            </a:extLst>
          </p:cNvPr>
          <p:cNvSpPr txBox="1">
            <a:spLocks/>
          </p:cNvSpPr>
          <p:nvPr/>
        </p:nvSpPr>
        <p:spPr>
          <a:xfrm>
            <a:off x="8799787" y="3379631"/>
            <a:ext cx="2971800" cy="2656510"/>
          </a:xfrm>
          <a:prstGeom prst="rect">
            <a:avLst/>
          </a:prstGeom>
          <a:ln>
            <a:solidFill>
              <a:srgbClr val="E50856"/>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Kern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Onderbouw je verhaal en kernboodschap met argumenten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endPar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
                <a:srgbClr val="E50856"/>
              </a:buClr>
              <a:buSzTx/>
              <a:buFont typeface="Arial" panose="020B0604020202020204" pitchFamily="34" charset="0"/>
              <a:buNone/>
              <a:tabLst/>
              <a:defRPr/>
            </a:pPr>
            <a:endParaRPr kumimoji="0" lang="nl-NL"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Focus</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Argumenten die je kernboodschap ondersteunen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Voorbeelden die je kernboodschap ondersteunen</a:t>
            </a:r>
            <a:endParaRPr kumimoji="0" lang="nl-NL"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10" name="Tekstvak 9">
            <a:extLst>
              <a:ext uri="{FF2B5EF4-FFF2-40B4-BE49-F238E27FC236}">
                <a16:creationId xmlns:a16="http://schemas.microsoft.com/office/drawing/2014/main" id="{119A216D-244B-4260-8C50-F953D723D8A4}"/>
              </a:ext>
            </a:extLst>
          </p:cNvPr>
          <p:cNvSpPr txBox="1"/>
          <p:nvPr/>
        </p:nvSpPr>
        <p:spPr>
          <a:xfrm>
            <a:off x="5796017" y="6278939"/>
            <a:ext cx="2522483" cy="246221"/>
          </a:xfrm>
          <a:prstGeom prst="rect">
            <a:avLst/>
          </a:prstGeom>
          <a:noFill/>
        </p:spPr>
        <p:txBody>
          <a:bodyPr wrap="square">
            <a:spAutoFit/>
          </a:bodyPr>
          <a:lstStyle/>
          <a:p>
            <a:r>
              <a:rPr lang="nl-NL" sz="1000" dirty="0">
                <a:hlinkClick r:id="rId4"/>
              </a:rPr>
              <a:t>Structuur van de presentatie (leren.nl)</a:t>
            </a:r>
            <a:endParaRPr lang="nl-NL" sz="1000" dirty="0"/>
          </a:p>
        </p:txBody>
      </p:sp>
      <p:sp>
        <p:nvSpPr>
          <p:cNvPr id="11" name="Tekstvak 10">
            <a:extLst>
              <a:ext uri="{FF2B5EF4-FFF2-40B4-BE49-F238E27FC236}">
                <a16:creationId xmlns:a16="http://schemas.microsoft.com/office/drawing/2014/main" id="{98C218F2-9CE6-43B3-A954-7E5774CC4BC2}"/>
              </a:ext>
            </a:extLst>
          </p:cNvPr>
          <p:cNvSpPr txBox="1"/>
          <p:nvPr/>
        </p:nvSpPr>
        <p:spPr>
          <a:xfrm>
            <a:off x="838200" y="2974878"/>
            <a:ext cx="6753335" cy="1436675"/>
          </a:xfrm>
          <a:prstGeom prst="rect">
            <a:avLst/>
          </a:prstGeom>
          <a:noFill/>
        </p:spPr>
        <p:txBody>
          <a:bodyPr wrap="square">
            <a:spAutoFit/>
          </a:bodyPr>
          <a:lstStyle/>
          <a:p>
            <a:pPr algn="just"/>
            <a:r>
              <a:rPr lang="nl-NL" sz="2400" b="1" dirty="0">
                <a:effectLst/>
                <a:latin typeface="Calibri" panose="020F0502020204030204" pitchFamily="34" charset="0"/>
                <a:cs typeface="Calibri" panose="020F0502020204030204" pitchFamily="34" charset="0"/>
              </a:rPr>
              <a:t>Cirkelmethode</a:t>
            </a:r>
          </a:p>
          <a:p>
            <a:pPr marL="285750" indent="-285750" algn="just">
              <a:lnSpc>
                <a:spcPct val="120000"/>
              </a:lnSpc>
              <a:buClr>
                <a:srgbClr val="E50856"/>
              </a:buClr>
              <a:buFont typeface="Arial" panose="020B0604020202020204" pitchFamily="34" charset="0"/>
              <a:buChar char="•"/>
            </a:pPr>
            <a:r>
              <a:rPr lang="nl-NL" b="0" dirty="0">
                <a:effectLst/>
                <a:latin typeface="Calibri" panose="020F0502020204030204" pitchFamily="34" charset="0"/>
                <a:cs typeface="Calibri" panose="020F0502020204030204" pitchFamily="34" charset="0"/>
              </a:rPr>
              <a:t>De cirkelmethode is een variant op het Kop-romp-staart model.</a:t>
            </a:r>
          </a:p>
          <a:p>
            <a:pPr marL="285750" indent="-285750" algn="just">
              <a:lnSpc>
                <a:spcPct val="120000"/>
              </a:lnSpc>
              <a:buClr>
                <a:srgbClr val="E50856"/>
              </a:buClr>
              <a:buFont typeface="Arial" panose="020B0604020202020204" pitchFamily="34" charset="0"/>
              <a:buChar char="•"/>
            </a:pPr>
            <a:r>
              <a:rPr lang="nl-NL" b="0" dirty="0">
                <a:effectLst/>
                <a:latin typeface="Calibri" panose="020F0502020204030204" pitchFamily="34" charset="0"/>
                <a:cs typeface="Calibri" panose="020F0502020204030204" pitchFamily="34" charset="0"/>
              </a:rPr>
              <a:t>In je slot (staart) grijp je nog een keer terug naar de inleiding (kop). </a:t>
            </a:r>
          </a:p>
          <a:p>
            <a:pPr marL="285750" indent="-285750" algn="just">
              <a:lnSpc>
                <a:spcPct val="120000"/>
              </a:lnSpc>
              <a:buClr>
                <a:srgbClr val="E50856"/>
              </a:buClr>
              <a:buFont typeface="Arial" panose="020B0604020202020204" pitchFamily="34" charset="0"/>
              <a:buChar char="•"/>
            </a:pPr>
            <a:r>
              <a:rPr lang="nl-NL" b="0" dirty="0">
                <a:effectLst/>
                <a:latin typeface="Calibri" panose="020F0502020204030204" pitchFamily="34" charset="0"/>
                <a:cs typeface="Calibri" panose="020F0502020204030204" pitchFamily="34" charset="0"/>
              </a:rPr>
              <a:t>Dat maakt je verhaal letterlijk en figuurlijk 'rond'.</a:t>
            </a:r>
          </a:p>
        </p:txBody>
      </p:sp>
    </p:spTree>
    <p:extLst>
      <p:ext uri="{BB962C8B-B14F-4D97-AF65-F5344CB8AC3E}">
        <p14:creationId xmlns:p14="http://schemas.microsoft.com/office/powerpoint/2010/main" val="116139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701566" y="17031"/>
            <a:ext cx="10515600" cy="1325563"/>
          </a:xfrm>
        </p:spPr>
        <p:txBody>
          <a:bodyPr>
            <a:normAutofit/>
          </a:bodyPr>
          <a:lstStyle/>
          <a:p>
            <a:r>
              <a:rPr lang="nl-NL" sz="3600" cap="none" dirty="0">
                <a:latin typeface="Calibri" panose="020F0502020204030204" pitchFamily="34" charset="0"/>
                <a:cs typeface="Calibri" panose="020F0502020204030204" pitchFamily="34" charset="0"/>
              </a:rPr>
              <a:t>Programma mondelinge communicatie</a:t>
            </a:r>
          </a:p>
        </p:txBody>
      </p:sp>
      <p:sp>
        <p:nvSpPr>
          <p:cNvPr id="2" name="Tijdelijke aanduiding voor dianummer 1">
            <a:extLst>
              <a:ext uri="{FF2B5EF4-FFF2-40B4-BE49-F238E27FC236}">
                <a16:creationId xmlns:a16="http://schemas.microsoft.com/office/drawing/2014/main" id="{372A916A-6A26-4385-ABCA-6A37499E3DAF}"/>
              </a:ext>
            </a:extLst>
          </p:cNvPr>
          <p:cNvSpPr>
            <a:spLocks noGrp="1"/>
          </p:cNvSpPr>
          <p:nvPr>
            <p:ph type="sldNum" sz="quarter" idx="12"/>
          </p:nvPr>
        </p:nvSpPr>
        <p:spPr/>
        <p:txBody>
          <a:bodyPr/>
          <a:lstStyle/>
          <a:p>
            <a:fld id="{FACE7509-F60A-4509-9491-CD4ED7B54EDD}" type="slidenum">
              <a:rPr lang="nl-NL" smtClean="0"/>
              <a:pPr/>
              <a:t>4</a:t>
            </a:fld>
            <a:endParaRPr lang="nl-NL"/>
          </a:p>
        </p:txBody>
      </p:sp>
      <p:sp>
        <p:nvSpPr>
          <p:cNvPr id="6" name="Tekstvak 5">
            <a:extLst>
              <a:ext uri="{FF2B5EF4-FFF2-40B4-BE49-F238E27FC236}">
                <a16:creationId xmlns:a16="http://schemas.microsoft.com/office/drawing/2014/main" id="{76673F71-9670-44E7-AD38-FBEA96F40831}"/>
              </a:ext>
            </a:extLst>
          </p:cNvPr>
          <p:cNvSpPr txBox="1"/>
          <p:nvPr/>
        </p:nvSpPr>
        <p:spPr>
          <a:xfrm>
            <a:off x="701566" y="2199780"/>
            <a:ext cx="7501321" cy="2862322"/>
          </a:xfrm>
          <a:prstGeom prst="rect">
            <a:avLst/>
          </a:prstGeom>
          <a:noFill/>
        </p:spPr>
        <p:txBody>
          <a:bodyPr wrap="square" rtlCol="0">
            <a:spAutoFit/>
          </a:bodyPr>
          <a:lstStyle/>
          <a:p>
            <a:pPr>
              <a:buClr>
                <a:srgbClr val="E50856"/>
              </a:buClr>
            </a:pPr>
            <a:r>
              <a:rPr lang="nl-NL" sz="2400" b="1" dirty="0">
                <a:latin typeface="Calibri" panose="020F0502020204030204" pitchFamily="34" charset="0"/>
                <a:cs typeface="Calibri" panose="020F0502020204030204" pitchFamily="34" charset="0"/>
              </a:rPr>
              <a:t>Deze bijeenkomst</a:t>
            </a:r>
          </a:p>
          <a:p>
            <a:pPr marL="342900" indent="-342900">
              <a:buClr>
                <a:srgbClr val="E50856"/>
              </a:buClr>
              <a:buFont typeface="Arial" panose="020B0604020202020204" pitchFamily="34" charset="0"/>
              <a:buChar char="•"/>
            </a:pPr>
            <a:r>
              <a:rPr lang="nl-NL" sz="2400" dirty="0">
                <a:solidFill>
                  <a:schemeClr val="bg1">
                    <a:lumMod val="50000"/>
                  </a:schemeClr>
                </a:solidFill>
                <a:latin typeface="Calibri" panose="020F0502020204030204" pitchFamily="34" charset="0"/>
                <a:cs typeface="Calibri" panose="020F0502020204030204" pitchFamily="34" charset="0"/>
              </a:rPr>
              <a:t>Opzet bijeenkomsten</a:t>
            </a:r>
          </a:p>
          <a:p>
            <a:pPr marL="342900" indent="-342900">
              <a:buClr>
                <a:srgbClr val="E508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Leeruitkomsten </a:t>
            </a:r>
          </a:p>
          <a:p>
            <a:pPr marL="342900" indent="-342900">
              <a:buClr>
                <a:srgbClr val="E508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Deeltijd Basis mondelinge communicatie </a:t>
            </a:r>
          </a:p>
          <a:p>
            <a:pPr marL="800100" lvl="1" indent="-342900">
              <a:buClr>
                <a:srgbClr val="E50856"/>
              </a:buClr>
              <a:buFont typeface="Arial" panose="020B0604020202020204" pitchFamily="34" charset="0"/>
              <a:buChar char="•"/>
            </a:pPr>
            <a:r>
              <a:rPr lang="nl-NL" sz="2000" dirty="0">
                <a:latin typeface="Calibri" panose="020F0502020204030204" pitchFamily="34" charset="0"/>
                <a:cs typeface="Calibri" panose="020F0502020204030204" pitchFamily="34" charset="0"/>
              </a:rPr>
              <a:t>Hoe zat het ook alweer?</a:t>
            </a:r>
          </a:p>
          <a:p>
            <a:pPr marL="342900" indent="-342900">
              <a:buClr>
                <a:srgbClr val="E508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Presenteren – planmatige voorbereiding</a:t>
            </a:r>
          </a:p>
          <a:p>
            <a:pPr marL="800100" lvl="1" indent="-342900">
              <a:buClr>
                <a:srgbClr val="E50856"/>
              </a:buClr>
              <a:buFont typeface="Arial" panose="020B0604020202020204" pitchFamily="34" charset="0"/>
              <a:buChar char="•"/>
            </a:pPr>
            <a:r>
              <a:rPr lang="nl-NL" sz="2000" dirty="0">
                <a:latin typeface="Calibri" panose="020F0502020204030204" pitchFamily="34" charset="0"/>
                <a:cs typeface="Calibri" panose="020F0502020204030204" pitchFamily="34" charset="0"/>
              </a:rPr>
              <a:t>Doel, doelgroep, inhoud</a:t>
            </a:r>
          </a:p>
          <a:p>
            <a:pPr marL="800100" lvl="1" indent="-342900">
              <a:buClr>
                <a:srgbClr val="E50856"/>
              </a:buClr>
              <a:buFont typeface="Arial" panose="020B0604020202020204" pitchFamily="34" charset="0"/>
              <a:buChar char="•"/>
            </a:pPr>
            <a:r>
              <a:rPr lang="nl-NL" sz="2000" dirty="0">
                <a:latin typeface="Calibri" panose="020F0502020204030204" pitchFamily="34" charset="0"/>
                <a:cs typeface="Calibri" panose="020F0502020204030204" pitchFamily="34" charset="0"/>
              </a:rPr>
              <a:t>Inleiding – kern – slot</a:t>
            </a:r>
          </a:p>
        </p:txBody>
      </p:sp>
      <p:pic>
        <p:nvPicPr>
          <p:cNvPr id="7" name="Afbeelding 6">
            <a:extLst>
              <a:ext uri="{FF2B5EF4-FFF2-40B4-BE49-F238E27FC236}">
                <a16:creationId xmlns:a16="http://schemas.microsoft.com/office/drawing/2014/main" id="{F191CCAC-666B-48A5-8DDC-EF890B52CC58}"/>
              </a:ext>
            </a:extLst>
          </p:cNvPr>
          <p:cNvPicPr>
            <a:picLocks noChangeAspect="1"/>
          </p:cNvPicPr>
          <p:nvPr/>
        </p:nvPicPr>
        <p:blipFill>
          <a:blip r:embed="rId3"/>
          <a:stretch>
            <a:fillRect/>
          </a:stretch>
        </p:blipFill>
        <p:spPr>
          <a:xfrm>
            <a:off x="8318500" y="2"/>
            <a:ext cx="3873500" cy="6857998"/>
          </a:xfrm>
          <a:prstGeom prst="rect">
            <a:avLst/>
          </a:prstGeom>
        </p:spPr>
      </p:pic>
      <p:pic>
        <p:nvPicPr>
          <p:cNvPr id="5" name="Afbeelding 4" descr="Groep jonge mensen in een kring in de sportschool">
            <a:extLst>
              <a:ext uri="{FF2B5EF4-FFF2-40B4-BE49-F238E27FC236}">
                <a16:creationId xmlns:a16="http://schemas.microsoft.com/office/drawing/2014/main" id="{59FF8718-9CFB-448B-8585-10A361930B93}"/>
              </a:ext>
            </a:extLst>
          </p:cNvPr>
          <p:cNvPicPr>
            <a:picLocks noChangeAspect="1"/>
          </p:cNvPicPr>
          <p:nvPr/>
        </p:nvPicPr>
        <p:blipFill rotWithShape="1">
          <a:blip r:embed="rId4"/>
          <a:srcRect t="9968" r="19090" b="22336"/>
          <a:stretch/>
        </p:blipFill>
        <p:spPr>
          <a:xfrm>
            <a:off x="8318500" y="2348983"/>
            <a:ext cx="3873501" cy="2160033"/>
          </a:xfrm>
          <a:prstGeom prst="rect">
            <a:avLst/>
          </a:prstGeom>
        </p:spPr>
      </p:pic>
    </p:spTree>
    <p:extLst>
      <p:ext uri="{BB962C8B-B14F-4D97-AF65-F5344CB8AC3E}">
        <p14:creationId xmlns:p14="http://schemas.microsoft.com/office/powerpoint/2010/main" val="422973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0355EDC7-8E64-4FA4-B6CC-A055C82BBD54}"/>
              </a:ext>
            </a:extLst>
          </p:cNvPr>
          <p:cNvPicPr>
            <a:picLocks noChangeAspect="1"/>
          </p:cNvPicPr>
          <p:nvPr/>
        </p:nvPicPr>
        <p:blipFill>
          <a:blip r:embed="rId3"/>
          <a:stretch>
            <a:fillRect/>
          </a:stretch>
        </p:blipFill>
        <p:spPr>
          <a:xfrm>
            <a:off x="8318500" y="12472"/>
            <a:ext cx="3866455" cy="6845525"/>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Structuren voor de kern van je presentatie</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53" name="Tijdelijke aanduiding voor tekst 9">
            <a:extLst>
              <a:ext uri="{FF2B5EF4-FFF2-40B4-BE49-F238E27FC236}">
                <a16:creationId xmlns:a16="http://schemas.microsoft.com/office/drawing/2014/main" id="{C03BDC47-E7BA-47DF-A0E6-3EEDA22DC0A9}"/>
              </a:ext>
            </a:extLst>
          </p:cNvPr>
          <p:cNvSpPr txBox="1">
            <a:spLocks/>
          </p:cNvSpPr>
          <p:nvPr/>
        </p:nvSpPr>
        <p:spPr>
          <a:xfrm>
            <a:off x="8799787" y="3379631"/>
            <a:ext cx="2971800" cy="2656510"/>
          </a:xfrm>
          <a:prstGeom prst="rect">
            <a:avLst/>
          </a:prstGeom>
          <a:ln>
            <a:solidFill>
              <a:srgbClr val="E50856"/>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Kern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Onderbouw je verhaal en kernboodschap met argumenten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endPar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
                <a:srgbClr val="E50856"/>
              </a:buClr>
              <a:buSzTx/>
              <a:buFont typeface="Arial" panose="020B0604020202020204" pitchFamily="34" charset="0"/>
              <a:buNone/>
              <a:tabLst/>
              <a:defRPr/>
            </a:pPr>
            <a:endParaRPr kumimoji="0" lang="nl-NL"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Focus</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Argumenten die je kernboodschap ondersteunen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Voorbeelden die je kernboodschap ondersteunen</a:t>
            </a:r>
            <a:endParaRPr kumimoji="0" lang="nl-NL"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10" name="Tekstvak 9">
            <a:extLst>
              <a:ext uri="{FF2B5EF4-FFF2-40B4-BE49-F238E27FC236}">
                <a16:creationId xmlns:a16="http://schemas.microsoft.com/office/drawing/2014/main" id="{119A216D-244B-4260-8C50-F953D723D8A4}"/>
              </a:ext>
            </a:extLst>
          </p:cNvPr>
          <p:cNvSpPr txBox="1"/>
          <p:nvPr/>
        </p:nvSpPr>
        <p:spPr>
          <a:xfrm>
            <a:off x="5796017" y="6278939"/>
            <a:ext cx="2522483" cy="246221"/>
          </a:xfrm>
          <a:prstGeom prst="rect">
            <a:avLst/>
          </a:prstGeom>
          <a:noFill/>
        </p:spPr>
        <p:txBody>
          <a:bodyPr wrap="square">
            <a:spAutoFit/>
          </a:bodyPr>
          <a:lstStyle/>
          <a:p>
            <a:r>
              <a:rPr lang="nl-NL" sz="1000" dirty="0">
                <a:hlinkClick r:id="rId4"/>
              </a:rPr>
              <a:t>Structuur van de presentatie (leren.nl)</a:t>
            </a:r>
            <a:endParaRPr lang="nl-NL" sz="1000" dirty="0"/>
          </a:p>
        </p:txBody>
      </p:sp>
      <p:sp>
        <p:nvSpPr>
          <p:cNvPr id="12" name="Tekstvak 11">
            <a:extLst>
              <a:ext uri="{FF2B5EF4-FFF2-40B4-BE49-F238E27FC236}">
                <a16:creationId xmlns:a16="http://schemas.microsoft.com/office/drawing/2014/main" id="{24F23335-DCE7-4DD3-A24C-C6C5A1B5FDEB}"/>
              </a:ext>
            </a:extLst>
          </p:cNvPr>
          <p:cNvSpPr txBox="1"/>
          <p:nvPr/>
        </p:nvSpPr>
        <p:spPr>
          <a:xfrm>
            <a:off x="838200" y="1906409"/>
            <a:ext cx="6797404" cy="3841052"/>
          </a:xfrm>
          <a:prstGeom prst="rect">
            <a:avLst/>
          </a:prstGeom>
          <a:noFill/>
        </p:spPr>
        <p:txBody>
          <a:bodyPr wrap="square">
            <a:spAutoFit/>
          </a:bodyPr>
          <a:lstStyle/>
          <a:p>
            <a:pPr algn="l"/>
            <a:r>
              <a:rPr lang="nl-NL" sz="2400" b="1" dirty="0">
                <a:effectLst/>
                <a:latin typeface="Calibri" panose="020F0502020204030204" pitchFamily="34" charset="0"/>
                <a:cs typeface="Calibri" panose="020F0502020204030204" pitchFamily="34" charset="0"/>
              </a:rPr>
              <a:t>VVV</a:t>
            </a:r>
          </a:p>
          <a:p>
            <a:pPr algn="l"/>
            <a:r>
              <a:rPr lang="nl-NL" b="0" i="1" dirty="0">
                <a:effectLst/>
                <a:latin typeface="Calibri" panose="020F0502020204030204" pitchFamily="34" charset="0"/>
                <a:cs typeface="Calibri" panose="020F0502020204030204" pitchFamily="34" charset="0"/>
              </a:rPr>
              <a:t>Tell </a:t>
            </a:r>
            <a:r>
              <a:rPr lang="nl-NL" b="0" i="1" dirty="0" err="1">
                <a:effectLst/>
                <a:latin typeface="Calibri" panose="020F0502020204030204" pitchFamily="34" charset="0"/>
                <a:cs typeface="Calibri" panose="020F0502020204030204" pitchFamily="34" charset="0"/>
              </a:rPr>
              <a:t>them</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what</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you</a:t>
            </a:r>
            <a:r>
              <a:rPr lang="nl-NL" b="0" i="1" dirty="0">
                <a:effectLst/>
                <a:latin typeface="Calibri" panose="020F0502020204030204" pitchFamily="34" charset="0"/>
                <a:cs typeface="Calibri" panose="020F0502020204030204" pitchFamily="34" charset="0"/>
              </a:rPr>
              <a:t> are </a:t>
            </a:r>
            <a:r>
              <a:rPr lang="nl-NL" b="0" i="1" dirty="0" err="1">
                <a:effectLst/>
                <a:latin typeface="Calibri" panose="020F0502020204030204" pitchFamily="34" charset="0"/>
                <a:cs typeface="Calibri" panose="020F0502020204030204" pitchFamily="34" charset="0"/>
              </a:rPr>
              <a:t>going</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to</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tell</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then</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tell</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them</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and</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finally</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tell</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them</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what</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you</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told</a:t>
            </a:r>
            <a:r>
              <a:rPr lang="nl-NL" b="0" i="1" dirty="0">
                <a:effectLst/>
                <a:latin typeface="Calibri" panose="020F0502020204030204" pitchFamily="34" charset="0"/>
                <a:cs typeface="Calibri" panose="020F0502020204030204" pitchFamily="34" charset="0"/>
              </a:rPr>
              <a:t> </a:t>
            </a:r>
            <a:r>
              <a:rPr lang="nl-NL" b="0" i="1" dirty="0" err="1">
                <a:effectLst/>
                <a:latin typeface="Calibri" panose="020F0502020204030204" pitchFamily="34" charset="0"/>
                <a:cs typeface="Calibri" panose="020F0502020204030204" pitchFamily="34" charset="0"/>
              </a:rPr>
              <a:t>them</a:t>
            </a:r>
            <a:r>
              <a:rPr lang="nl-NL" b="0" i="1" dirty="0">
                <a:effectLst/>
                <a:latin typeface="Calibri" panose="020F0502020204030204" pitchFamily="34" charset="0"/>
                <a:cs typeface="Calibri" panose="020F0502020204030204" pitchFamily="34" charset="0"/>
              </a:rPr>
              <a:t>. </a:t>
            </a:r>
          </a:p>
          <a:p>
            <a:pPr algn="l"/>
            <a:endParaRPr lang="nl-NL" b="0" dirty="0">
              <a:effectLst/>
              <a:latin typeface="Calibri" panose="020F0502020204030204" pitchFamily="34" charset="0"/>
              <a:cs typeface="Calibri" panose="020F0502020204030204" pitchFamily="34" charset="0"/>
            </a:endParaRPr>
          </a:p>
          <a:p>
            <a:pPr marL="742950" lvl="1" indent="-285750">
              <a:lnSpc>
                <a:spcPct val="120000"/>
              </a:lnSpc>
              <a:buClr>
                <a:srgbClr val="E50856"/>
              </a:buClr>
              <a:buFont typeface="Calibri" panose="020F0502020204030204" pitchFamily="34" charset="0"/>
              <a:buChar char="→"/>
            </a:pPr>
            <a:r>
              <a:rPr lang="nl-NL" sz="2000" b="1" dirty="0">
                <a:solidFill>
                  <a:srgbClr val="E50856"/>
                </a:solidFill>
                <a:effectLst/>
                <a:latin typeface="Calibri" panose="020F0502020204030204" pitchFamily="34" charset="0"/>
                <a:cs typeface="Calibri" panose="020F0502020204030204" pitchFamily="34" charset="0"/>
              </a:rPr>
              <a:t>V</a:t>
            </a:r>
            <a:r>
              <a:rPr lang="nl-NL" b="0" dirty="0">
                <a:effectLst/>
                <a:latin typeface="Calibri" panose="020F0502020204030204" pitchFamily="34" charset="0"/>
                <a:cs typeface="Calibri" panose="020F0502020204030204" pitchFamily="34" charset="0"/>
              </a:rPr>
              <a:t>ertel wat je gaat vertellen</a:t>
            </a:r>
          </a:p>
          <a:p>
            <a:pPr marL="742950" lvl="1" indent="-285750">
              <a:lnSpc>
                <a:spcPct val="120000"/>
              </a:lnSpc>
              <a:buClr>
                <a:srgbClr val="E50856"/>
              </a:buClr>
              <a:buFont typeface="Calibri" panose="020F0502020204030204" pitchFamily="34" charset="0"/>
              <a:buChar char="→"/>
            </a:pPr>
            <a:r>
              <a:rPr lang="nl-NL" sz="2000" b="1" dirty="0">
                <a:solidFill>
                  <a:srgbClr val="E50856"/>
                </a:solidFill>
                <a:effectLst/>
                <a:latin typeface="Calibri" panose="020F0502020204030204" pitchFamily="34" charset="0"/>
                <a:cs typeface="Calibri" panose="020F0502020204030204" pitchFamily="34" charset="0"/>
              </a:rPr>
              <a:t>V</a:t>
            </a:r>
            <a:r>
              <a:rPr lang="nl-NL" b="0" dirty="0">
                <a:effectLst/>
                <a:latin typeface="Calibri" panose="020F0502020204030204" pitchFamily="34" charset="0"/>
                <a:cs typeface="Calibri" panose="020F0502020204030204" pitchFamily="34" charset="0"/>
              </a:rPr>
              <a:t>ertel het</a:t>
            </a:r>
          </a:p>
          <a:p>
            <a:pPr marL="742950" lvl="1" indent="-285750">
              <a:lnSpc>
                <a:spcPct val="120000"/>
              </a:lnSpc>
              <a:buClr>
                <a:srgbClr val="E50856"/>
              </a:buClr>
              <a:buFont typeface="Calibri" panose="020F0502020204030204" pitchFamily="34" charset="0"/>
              <a:buChar char="→"/>
            </a:pPr>
            <a:r>
              <a:rPr lang="nl-NL" sz="2000" b="1" dirty="0">
                <a:solidFill>
                  <a:srgbClr val="E50856"/>
                </a:solidFill>
                <a:effectLst/>
                <a:latin typeface="Calibri" panose="020F0502020204030204" pitchFamily="34" charset="0"/>
                <a:cs typeface="Calibri" panose="020F0502020204030204" pitchFamily="34" charset="0"/>
              </a:rPr>
              <a:t>V</a:t>
            </a:r>
            <a:r>
              <a:rPr lang="nl-NL" b="0" dirty="0">
                <a:effectLst/>
                <a:latin typeface="Calibri" panose="020F0502020204030204" pitchFamily="34" charset="0"/>
                <a:cs typeface="Calibri" panose="020F0502020204030204" pitchFamily="34" charset="0"/>
              </a:rPr>
              <a:t>ertel wat je verteld hebt</a:t>
            </a:r>
          </a:p>
          <a:p>
            <a:pPr marL="285750" indent="-285750" algn="l">
              <a:lnSpc>
                <a:spcPct val="120000"/>
              </a:lnSpc>
              <a:buClr>
                <a:srgbClr val="E50856"/>
              </a:buClr>
              <a:buFont typeface="Calibri" panose="020F0502020204030204" pitchFamily="34" charset="0"/>
              <a:buChar char="→"/>
            </a:pPr>
            <a:endParaRPr lang="nl-NL" b="0" dirty="0">
              <a:effectLst/>
              <a:latin typeface="Calibri" panose="020F0502020204030204" pitchFamily="34" charset="0"/>
              <a:cs typeface="Calibri" panose="020F0502020204030204" pitchFamily="34" charset="0"/>
            </a:endParaRPr>
          </a:p>
          <a:p>
            <a:pPr algn="l"/>
            <a:r>
              <a:rPr lang="nl-NL" b="0" dirty="0">
                <a:effectLst/>
                <a:latin typeface="Calibri" panose="020F0502020204030204" pitchFamily="34" charset="0"/>
                <a:cs typeface="Calibri" panose="020F0502020204030204" pitchFamily="34" charset="0"/>
              </a:rPr>
              <a:t>De kracht van een presentatie ligt meestal niet in een strakke verwoording van de boodschap. Toehoorders hebben behoefte aan herhaling en bevestiging. De VVV-formule is zo succesvol omdat ze inspeelt op deze menselijke behoefte.</a:t>
            </a:r>
          </a:p>
        </p:txBody>
      </p:sp>
    </p:spTree>
    <p:extLst>
      <p:ext uri="{BB962C8B-B14F-4D97-AF65-F5344CB8AC3E}">
        <p14:creationId xmlns:p14="http://schemas.microsoft.com/office/powerpoint/2010/main" val="202213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Volgende stap structuur: het slot</a:t>
            </a:r>
            <a:endParaRPr lang="en-US" cap="none" dirty="0">
              <a:latin typeface="Calibri" panose="020F0502020204030204" pitchFamily="34" charset="0"/>
              <a:cs typeface="Calibri" panose="020F0502020204030204" pitchFamily="34" charset="0"/>
            </a:endParaRPr>
          </a:p>
        </p:txBody>
      </p:sp>
      <p:sp>
        <p:nvSpPr>
          <p:cNvPr id="10" name="Tijdelijke aanduiding voor tekst 9">
            <a:extLst>
              <a:ext uri="{FF2B5EF4-FFF2-40B4-BE49-F238E27FC236}">
                <a16:creationId xmlns:a16="http://schemas.microsoft.com/office/drawing/2014/main" id="{B406660A-E6C2-491D-9D5A-2657541B9404}"/>
              </a:ext>
            </a:extLst>
          </p:cNvPr>
          <p:cNvSpPr>
            <a:spLocks noGrp="1"/>
          </p:cNvSpPr>
          <p:nvPr>
            <p:ph type="body" sz="quarter" idx="12"/>
          </p:nvPr>
        </p:nvSpPr>
        <p:spPr>
          <a:xfrm>
            <a:off x="838200" y="2100745"/>
            <a:ext cx="2777359" cy="2656510"/>
          </a:xfrm>
          <a:noFill/>
          <a:ln>
            <a:solidFill>
              <a:srgbClr val="E50856"/>
            </a:solidFill>
          </a:ln>
        </p:spPr>
        <p:txBody>
          <a:bodyPr>
            <a:normAutofit/>
          </a:bodyPr>
          <a:lstStyle/>
          <a:p>
            <a:pPr marL="0" indent="0">
              <a:buNone/>
            </a:pPr>
            <a:r>
              <a:rPr lang="nl-NL" sz="1600" b="1" dirty="0">
                <a:solidFill>
                  <a:schemeClr val="bg1">
                    <a:lumMod val="50000"/>
                  </a:schemeClr>
                </a:solidFill>
                <a:latin typeface="Calibri" panose="020F0502020204030204" pitchFamily="34" charset="0"/>
                <a:cs typeface="Calibri" panose="020F0502020204030204" pitchFamily="34" charset="0"/>
              </a:rPr>
              <a:t>Inleiding</a:t>
            </a:r>
          </a:p>
          <a:p>
            <a:pPr>
              <a:buClr>
                <a:srgbClr val="E50856"/>
              </a:buClr>
              <a:buFont typeface="Calibri" panose="020F0502020204030204" pitchFamily="34" charset="0"/>
              <a:buChar char="‼"/>
            </a:pPr>
            <a:r>
              <a:rPr lang="nl-NL" sz="1400" dirty="0">
                <a:solidFill>
                  <a:schemeClr val="bg1">
                    <a:lumMod val="50000"/>
                  </a:schemeClr>
                </a:solidFill>
                <a:latin typeface="Calibri" panose="020F0502020204030204" pitchFamily="34" charset="0"/>
                <a:cs typeface="Calibri" panose="020F0502020204030204" pitchFamily="34" charset="0"/>
              </a:rPr>
              <a:t>Grijp aandacht van je publiek </a:t>
            </a:r>
          </a:p>
          <a:p>
            <a:pPr>
              <a:buClr>
                <a:srgbClr val="E50856"/>
              </a:buClr>
              <a:buFont typeface="Calibri" panose="020F0502020204030204" pitchFamily="34" charset="0"/>
              <a:buChar char="‼"/>
            </a:pPr>
            <a:r>
              <a:rPr lang="nl-NL" sz="1400" dirty="0">
                <a:solidFill>
                  <a:schemeClr val="bg1">
                    <a:lumMod val="50000"/>
                  </a:schemeClr>
                </a:solidFill>
                <a:latin typeface="Calibri" panose="020F0502020204030204" pitchFamily="34" charset="0"/>
                <a:cs typeface="Calibri" panose="020F0502020204030204" pitchFamily="34" charset="0"/>
              </a:rPr>
              <a:t>Vertel waar je presentatie over gaat</a:t>
            </a:r>
          </a:p>
          <a:p>
            <a:pPr marL="0" indent="0">
              <a:buClr>
                <a:srgbClr val="E50856"/>
              </a:buClr>
              <a:buNone/>
            </a:pPr>
            <a:endParaRPr lang="nl-NL" sz="1600" dirty="0">
              <a:solidFill>
                <a:schemeClr val="bg1">
                  <a:lumMod val="50000"/>
                </a:schemeClr>
              </a:solidFill>
              <a:latin typeface="Calibri" panose="020F0502020204030204" pitchFamily="34" charset="0"/>
              <a:cs typeface="Calibri" panose="020F0502020204030204" pitchFamily="34" charset="0"/>
            </a:endParaRPr>
          </a:p>
          <a:p>
            <a:pPr marL="0" indent="0">
              <a:buNone/>
            </a:pPr>
            <a:r>
              <a:rPr lang="nl-NL" sz="1600" b="1" dirty="0">
                <a:solidFill>
                  <a:schemeClr val="bg1">
                    <a:lumMod val="50000"/>
                  </a:schemeClr>
                </a:solidFill>
                <a:latin typeface="Calibri" panose="020F0502020204030204" pitchFamily="34" charset="0"/>
                <a:cs typeface="Calibri" panose="020F0502020204030204" pitchFamily="34" charset="0"/>
              </a:rPr>
              <a:t>Focus</a:t>
            </a:r>
          </a:p>
          <a:p>
            <a:pPr>
              <a:buClr>
                <a:srgbClr val="E50856"/>
              </a:buClr>
              <a:buFont typeface="Calibri" panose="020F0502020204030204" pitchFamily="34" charset="0"/>
              <a:buChar char="→"/>
            </a:pPr>
            <a:r>
              <a:rPr lang="nl-NL" sz="1400" dirty="0" err="1">
                <a:solidFill>
                  <a:schemeClr val="bg1">
                    <a:lumMod val="50000"/>
                  </a:schemeClr>
                </a:solidFill>
                <a:latin typeface="Calibri" panose="020F0502020204030204" pitchFamily="34" charset="0"/>
                <a:cs typeface="Calibri" panose="020F0502020204030204" pitchFamily="34" charset="0"/>
              </a:rPr>
              <a:t>What’s</a:t>
            </a:r>
            <a:r>
              <a:rPr lang="nl-NL" sz="1400" dirty="0">
                <a:solidFill>
                  <a:schemeClr val="bg1">
                    <a:lumMod val="50000"/>
                  </a:schemeClr>
                </a:solidFill>
                <a:latin typeface="Calibri" panose="020F0502020204030204" pitchFamily="34" charset="0"/>
                <a:cs typeface="Calibri" panose="020F0502020204030204" pitchFamily="34" charset="0"/>
              </a:rPr>
              <a:t> in </a:t>
            </a:r>
            <a:r>
              <a:rPr lang="nl-NL" sz="1400" dirty="0" err="1">
                <a:solidFill>
                  <a:schemeClr val="bg1">
                    <a:lumMod val="50000"/>
                  </a:schemeClr>
                </a:solidFill>
                <a:latin typeface="Calibri" panose="020F0502020204030204" pitchFamily="34" charset="0"/>
                <a:cs typeface="Calibri" panose="020F0502020204030204" pitchFamily="34" charset="0"/>
              </a:rPr>
              <a:t>it</a:t>
            </a:r>
            <a:r>
              <a:rPr lang="nl-NL" sz="1400" dirty="0">
                <a:solidFill>
                  <a:schemeClr val="bg1">
                    <a:lumMod val="50000"/>
                  </a:schemeClr>
                </a:solidFill>
                <a:latin typeface="Calibri" panose="020F0502020204030204" pitchFamily="34" charset="0"/>
                <a:cs typeface="Calibri" panose="020F0502020204030204" pitchFamily="34" charset="0"/>
              </a:rPr>
              <a:t> </a:t>
            </a:r>
            <a:r>
              <a:rPr lang="nl-NL" sz="1400" dirty="0" err="1">
                <a:solidFill>
                  <a:schemeClr val="bg1">
                    <a:lumMod val="50000"/>
                  </a:schemeClr>
                </a:solidFill>
                <a:latin typeface="Calibri" panose="020F0502020204030204" pitchFamily="34" charset="0"/>
                <a:cs typeface="Calibri" panose="020F0502020204030204" pitchFamily="34" charset="0"/>
              </a:rPr>
              <a:t>for</a:t>
            </a:r>
            <a:r>
              <a:rPr lang="nl-NL" sz="1400" dirty="0">
                <a:solidFill>
                  <a:schemeClr val="bg1">
                    <a:lumMod val="50000"/>
                  </a:schemeClr>
                </a:solidFill>
                <a:latin typeface="Calibri" panose="020F0502020204030204" pitchFamily="34" charset="0"/>
                <a:cs typeface="Calibri" panose="020F0502020204030204" pitchFamily="34" charset="0"/>
              </a:rPr>
              <a:t> me?</a:t>
            </a:r>
          </a:p>
          <a:p>
            <a:pPr>
              <a:buClr>
                <a:srgbClr val="E50856"/>
              </a:buClr>
              <a:buFont typeface="Calibri" panose="020F0502020204030204" pitchFamily="34" charset="0"/>
              <a:buChar char="→"/>
            </a:pPr>
            <a:r>
              <a:rPr lang="nl-NL" sz="1400" dirty="0">
                <a:solidFill>
                  <a:schemeClr val="bg1">
                    <a:lumMod val="50000"/>
                  </a:schemeClr>
                </a:solidFill>
                <a:latin typeface="Calibri" panose="020F0502020204030204" pitchFamily="34" charset="0"/>
                <a:cs typeface="Calibri" panose="020F0502020204030204" pitchFamily="34" charset="0"/>
              </a:rPr>
              <a:t>Kernboodschap van je verhaal</a:t>
            </a:r>
          </a:p>
          <a:p>
            <a:pPr marL="0" indent="0">
              <a:buNone/>
            </a:pPr>
            <a:endParaRPr lang="nl-NL" dirty="0"/>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48" name="Afbeelding 47">
            <a:extLst>
              <a:ext uri="{FF2B5EF4-FFF2-40B4-BE49-F238E27FC236}">
                <a16:creationId xmlns:a16="http://schemas.microsoft.com/office/drawing/2014/main" id="{901B76AE-DB3B-404D-AD16-B7A234194B66}"/>
              </a:ext>
            </a:extLst>
          </p:cNvPr>
          <p:cNvPicPr>
            <a:picLocks noChangeAspect="1"/>
          </p:cNvPicPr>
          <p:nvPr/>
        </p:nvPicPr>
        <p:blipFill>
          <a:blip r:embed="rId3"/>
          <a:stretch>
            <a:fillRect/>
          </a:stretch>
        </p:blipFill>
        <p:spPr>
          <a:xfrm rot="5400000">
            <a:off x="5192485" y="-123917"/>
            <a:ext cx="1807028" cy="12192002"/>
          </a:xfrm>
          <a:prstGeom prst="rect">
            <a:avLst/>
          </a:prstGeom>
        </p:spPr>
      </p:pic>
      <p:sp>
        <p:nvSpPr>
          <p:cNvPr id="53" name="Tijdelijke aanduiding voor tekst 9">
            <a:extLst>
              <a:ext uri="{FF2B5EF4-FFF2-40B4-BE49-F238E27FC236}">
                <a16:creationId xmlns:a16="http://schemas.microsoft.com/office/drawing/2014/main" id="{C03BDC47-E7BA-47DF-A0E6-3EEDA22DC0A9}"/>
              </a:ext>
            </a:extLst>
          </p:cNvPr>
          <p:cNvSpPr txBox="1">
            <a:spLocks/>
          </p:cNvSpPr>
          <p:nvPr/>
        </p:nvSpPr>
        <p:spPr>
          <a:xfrm>
            <a:off x="4188373" y="2109931"/>
            <a:ext cx="2971800" cy="2656510"/>
          </a:xfrm>
          <a:prstGeom prst="rect">
            <a:avLst/>
          </a:prstGeom>
          <a:ln>
            <a:solidFill>
              <a:srgbClr val="E50856"/>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Kern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Onderbouw je verhaal en kernboodschap met argumenten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endParaRPr kumimoji="0" lang="nl-NL"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
                <a:srgbClr val="E50856"/>
              </a:buClr>
              <a:buSzTx/>
              <a:buFont typeface="Arial" panose="020B0604020202020204" pitchFamily="34" charset="0"/>
              <a:buNone/>
              <a:tabLst/>
              <a:defRPr/>
            </a:pPr>
            <a:endParaRPr kumimoji="0" lang="nl-NL" sz="16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Focus</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Argumenten die je kernboodschap ondersteunen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Voorbeelden die je kernboodschap ondersteunen</a:t>
            </a:r>
            <a:endParaRPr kumimoji="0" lang="nl-NL" sz="1400" b="0" i="0" u="none" strike="noStrike" kern="1200" cap="none" spc="0" normalizeH="0" baseline="0" noProof="0" dirty="0">
              <a:ln>
                <a:noFill/>
              </a:ln>
              <a:solidFill>
                <a:schemeClr val="bg1">
                  <a:lumMod val="50000"/>
                </a:schemeClr>
              </a:solidFill>
              <a:effectLst/>
              <a:uLnTx/>
              <a:uFillTx/>
              <a:latin typeface="Arial" panose="020B0604020202020204" pitchFamily="34" charset="0"/>
              <a:ea typeface="+mn-ea"/>
              <a:cs typeface="Arial" panose="020B0604020202020204" pitchFamily="34" charset="0"/>
            </a:endParaRPr>
          </a:p>
        </p:txBody>
      </p:sp>
      <p:sp>
        <p:nvSpPr>
          <p:cNvPr id="54" name="Tijdelijke aanduiding voor tekst 9">
            <a:extLst>
              <a:ext uri="{FF2B5EF4-FFF2-40B4-BE49-F238E27FC236}">
                <a16:creationId xmlns:a16="http://schemas.microsoft.com/office/drawing/2014/main" id="{244AD0FE-380E-415F-9365-C4C44BE458D8}"/>
              </a:ext>
            </a:extLst>
          </p:cNvPr>
          <p:cNvSpPr txBox="1">
            <a:spLocks/>
          </p:cNvSpPr>
          <p:nvPr/>
        </p:nvSpPr>
        <p:spPr>
          <a:xfrm>
            <a:off x="7732987" y="2109931"/>
            <a:ext cx="2777359" cy="2656510"/>
          </a:xfrm>
          <a:prstGeom prst="rect">
            <a:avLst/>
          </a:prstGeom>
          <a:ln>
            <a:solidFill>
              <a:srgbClr val="E50856"/>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Slot</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Maak je verhaal rond 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Sluit af met een heldere boodschap</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endParaRPr kumimoji="0" lang="nl-NL" sz="16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Focus</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Samenvatting van wat je zojuist verteld hebt</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Conclusie van je verhaal</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Een </a:t>
            </a:r>
            <a:r>
              <a:rPr kumimoji="0" lang="nl-NL" sz="1400" b="0" i="1"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call </a:t>
            </a:r>
            <a:r>
              <a:rPr kumimoji="0" lang="nl-NL" sz="1400" b="0" i="1" u="none" strike="noStrike" kern="1200" cap="none" spc="0" normalizeH="0" baseline="0" noProof="0" dirty="0" err="1">
                <a:ln>
                  <a:noFill/>
                </a:ln>
                <a:effectLst/>
                <a:uLnTx/>
                <a:uFillTx/>
                <a:latin typeface="Calibri" panose="020F0502020204030204" pitchFamily="34" charset="0"/>
                <a:ea typeface="+mn-ea"/>
                <a:cs typeface="Calibri" panose="020F0502020204030204" pitchFamily="34" charset="0"/>
              </a:rPr>
              <a:t>to</a:t>
            </a:r>
            <a:r>
              <a:rPr kumimoji="0" lang="nl-NL" sz="1400" b="0" i="1"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 action</a:t>
            </a:r>
            <a:endParaRPr kumimoji="0" lang="nl-NL" sz="1800" b="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
        <p:nvSpPr>
          <p:cNvPr id="8" name="Tekstvak 7">
            <a:extLst>
              <a:ext uri="{FF2B5EF4-FFF2-40B4-BE49-F238E27FC236}">
                <a16:creationId xmlns:a16="http://schemas.microsoft.com/office/drawing/2014/main" id="{9D405A06-7E2D-4C78-847F-C5864CDE5677}"/>
              </a:ext>
            </a:extLst>
          </p:cNvPr>
          <p:cNvSpPr txBox="1"/>
          <p:nvPr/>
        </p:nvSpPr>
        <p:spPr>
          <a:xfrm>
            <a:off x="9036533" y="4799184"/>
            <a:ext cx="3433763"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nl-NL"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bron: </a:t>
            </a:r>
            <a:r>
              <a:rPr kumimoji="0" lang="nl-NL"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hlinkClick r:id="rId4"/>
              </a:rPr>
              <a:t>Structuur in een presentatie - Bureau Spraakwater</a:t>
            </a:r>
            <a:endParaRPr kumimoji="0" lang="nl-NL" sz="1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8777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02486995-9E0B-44A3-AB18-E3225A2B886C}"/>
              </a:ext>
            </a:extLst>
          </p:cNvPr>
          <p:cNvPicPr>
            <a:picLocks noChangeAspect="1"/>
          </p:cNvPicPr>
          <p:nvPr/>
        </p:nvPicPr>
        <p:blipFill>
          <a:blip r:embed="rId3"/>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Volgende stap structuur: slot</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54" name="Tijdelijke aanduiding voor tekst 9">
            <a:extLst>
              <a:ext uri="{FF2B5EF4-FFF2-40B4-BE49-F238E27FC236}">
                <a16:creationId xmlns:a16="http://schemas.microsoft.com/office/drawing/2014/main" id="{244AD0FE-380E-415F-9365-C4C44BE458D8}"/>
              </a:ext>
            </a:extLst>
          </p:cNvPr>
          <p:cNvSpPr txBox="1">
            <a:spLocks/>
          </p:cNvSpPr>
          <p:nvPr/>
        </p:nvSpPr>
        <p:spPr>
          <a:xfrm>
            <a:off x="8902030" y="3343708"/>
            <a:ext cx="2777359" cy="2656510"/>
          </a:xfrm>
          <a:prstGeom prst="rect">
            <a:avLst/>
          </a:prstGeom>
          <a:ln>
            <a:solidFill>
              <a:srgbClr val="E50856"/>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Slot</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Maak je verhaal rond en</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Sluit af met een heldere boodschap</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endParaRPr kumimoji="0" lang="nl-NL" sz="16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p>
            <a:pPr marL="0" marR="0" lvl="0" indent="0" algn="l" defTabSz="514337"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nl-NL" sz="16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Focus</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Samenvatting van wat je zojuist verteld hebt</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Conclusie van je verhaal</a:t>
            </a:r>
          </a:p>
          <a:p>
            <a:pPr marL="180000" marR="0" lvl="0" indent="-180000" algn="l" defTabSz="514337" rtl="0" eaLnBrk="1" fontAlgn="auto" latinLnBrk="0" hangingPunct="1">
              <a:lnSpc>
                <a:spcPct val="110000"/>
              </a:lnSpc>
              <a:spcBef>
                <a:spcPts val="0"/>
              </a:spcBef>
              <a:spcAft>
                <a:spcPts val="0"/>
              </a:spcAft>
              <a:buClr>
                <a:srgbClr val="E50856"/>
              </a:buClr>
              <a:buSzTx/>
              <a:buFont typeface="Calibri" panose="020F0502020204030204" pitchFamily="34" charset="0"/>
              <a:buChar char="→"/>
              <a:tabLst/>
              <a:defRPr/>
            </a:pPr>
            <a:r>
              <a:rPr kumimoji="0" lang="nl-NL"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Een </a:t>
            </a:r>
            <a:r>
              <a:rPr kumimoji="0" lang="nl-NL" sz="1400" b="0" i="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call </a:t>
            </a:r>
            <a:r>
              <a:rPr kumimoji="0" lang="nl-NL" sz="1400" b="0" i="1" u="none" strike="noStrike" kern="1200" cap="none" spc="0" normalizeH="0" baseline="0" noProof="0" dirty="0" err="1">
                <a:ln>
                  <a:noFill/>
                </a:ln>
                <a:solidFill>
                  <a:schemeClr val="bg1"/>
                </a:solidFill>
                <a:effectLst/>
                <a:uLnTx/>
                <a:uFillTx/>
                <a:latin typeface="Calibri" panose="020F0502020204030204" pitchFamily="34" charset="0"/>
                <a:ea typeface="+mn-ea"/>
                <a:cs typeface="Calibri" panose="020F0502020204030204" pitchFamily="34" charset="0"/>
              </a:rPr>
              <a:t>to</a:t>
            </a:r>
            <a:r>
              <a:rPr kumimoji="0" lang="nl-NL" sz="1400" b="0" i="1"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 action</a:t>
            </a:r>
            <a:endParaRPr kumimoji="0" lang="nl-NL" sz="1800" b="0" i="1"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pic>
        <p:nvPicPr>
          <p:cNvPr id="12" name="Tijdelijke aanduiding voor inhoud 3">
            <a:extLst>
              <a:ext uri="{FF2B5EF4-FFF2-40B4-BE49-F238E27FC236}">
                <a16:creationId xmlns:a16="http://schemas.microsoft.com/office/drawing/2014/main" id="{866200C6-9EBB-4329-9350-3156CEEE9B1B}"/>
              </a:ext>
            </a:extLst>
          </p:cNvPr>
          <p:cNvPicPr>
            <a:picLocks noChangeAspect="1"/>
          </p:cNvPicPr>
          <p:nvPr/>
        </p:nvPicPr>
        <p:blipFill>
          <a:blip r:embed="rId4"/>
          <a:stretch>
            <a:fillRect/>
          </a:stretch>
        </p:blipFill>
        <p:spPr>
          <a:xfrm>
            <a:off x="512611" y="2237776"/>
            <a:ext cx="7243300" cy="3557738"/>
          </a:xfrm>
          <a:prstGeom prst="rect">
            <a:avLst/>
          </a:prstGeom>
        </p:spPr>
      </p:pic>
    </p:spTree>
    <p:extLst>
      <p:ext uri="{BB962C8B-B14F-4D97-AF65-F5344CB8AC3E}">
        <p14:creationId xmlns:p14="http://schemas.microsoft.com/office/powerpoint/2010/main" val="58879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grpSp>
        <p:nvGrpSpPr>
          <p:cNvPr id="13" name="Groep 12">
            <a:extLst>
              <a:ext uri="{FF2B5EF4-FFF2-40B4-BE49-F238E27FC236}">
                <a16:creationId xmlns:a16="http://schemas.microsoft.com/office/drawing/2014/main" id="{0D408BC4-4E3C-4298-AB10-635045FD4B69}"/>
              </a:ext>
            </a:extLst>
          </p:cNvPr>
          <p:cNvGrpSpPr/>
          <p:nvPr/>
        </p:nvGrpSpPr>
        <p:grpSpPr>
          <a:xfrm>
            <a:off x="998484" y="1400062"/>
            <a:ext cx="10355316" cy="6738152"/>
            <a:chOff x="397577" y="1675257"/>
            <a:chExt cx="9438412" cy="6738152"/>
          </a:xfrm>
        </p:grpSpPr>
        <p:pic>
          <p:nvPicPr>
            <p:cNvPr id="6" name="Afbeelding 5" descr="Afbeelding van stervorm">
              <a:extLst>
                <a:ext uri="{FF2B5EF4-FFF2-40B4-BE49-F238E27FC236}">
                  <a16:creationId xmlns:a16="http://schemas.microsoft.com/office/drawing/2014/main" id="{F3903975-FC48-445D-8753-8D3E05563EC2}"/>
                </a:ext>
              </a:extLst>
            </p:cNvPr>
            <p:cNvPicPr>
              <a:picLocks noChangeAspect="1"/>
            </p:cNvPicPr>
            <p:nvPr/>
          </p:nvPicPr>
          <p:blipFill>
            <a:blip r:embed="rId3"/>
            <a:stretch>
              <a:fillRect/>
            </a:stretch>
          </p:blipFill>
          <p:spPr>
            <a:xfrm>
              <a:off x="4969577" y="1675257"/>
              <a:ext cx="4866412" cy="5279867"/>
            </a:xfrm>
            <a:prstGeom prst="rect">
              <a:avLst/>
            </a:prstGeom>
          </p:spPr>
        </p:pic>
        <p:pic>
          <p:nvPicPr>
            <p:cNvPr id="10" name="Afbeelding 9" descr="Stapel bestandsmappen">
              <a:extLst>
                <a:ext uri="{FF2B5EF4-FFF2-40B4-BE49-F238E27FC236}">
                  <a16:creationId xmlns:a16="http://schemas.microsoft.com/office/drawing/2014/main" id="{D7D0D08F-9AF6-411A-B3B4-CBFAB6302A69}"/>
                </a:ext>
              </a:extLst>
            </p:cNvPr>
            <p:cNvPicPr>
              <a:picLocks noChangeAspect="1"/>
            </p:cNvPicPr>
            <p:nvPr/>
          </p:nvPicPr>
          <p:blipFill>
            <a:blip r:embed="rId4"/>
            <a:stretch>
              <a:fillRect/>
            </a:stretch>
          </p:blipFill>
          <p:spPr>
            <a:xfrm>
              <a:off x="397577" y="1675257"/>
              <a:ext cx="4572000" cy="6738152"/>
            </a:xfrm>
            <a:prstGeom prst="rect">
              <a:avLst/>
            </a:prstGeom>
          </p:spPr>
        </p:pic>
        <p:sp>
          <p:nvSpPr>
            <p:cNvPr id="12" name="Tekstvak 11">
              <a:extLst>
                <a:ext uri="{FF2B5EF4-FFF2-40B4-BE49-F238E27FC236}">
                  <a16:creationId xmlns:a16="http://schemas.microsoft.com/office/drawing/2014/main" id="{8B543155-05AC-4D7A-80A6-CA5AF0808A07}"/>
                </a:ext>
              </a:extLst>
            </p:cNvPr>
            <p:cNvSpPr txBox="1"/>
            <p:nvPr/>
          </p:nvSpPr>
          <p:spPr>
            <a:xfrm>
              <a:off x="1304680" y="3998840"/>
              <a:ext cx="2326240" cy="923330"/>
            </a:xfrm>
            <a:prstGeom prst="rect">
              <a:avLst/>
            </a:prstGeom>
            <a:noFill/>
          </p:spPr>
          <p:txBody>
            <a:bodyPr wrap="square" rtlCol="0">
              <a:spAutoFit/>
            </a:bodyPr>
            <a:lstStyle/>
            <a:p>
              <a:r>
                <a:rPr lang="nl-NL" b="1" dirty="0"/>
                <a:t>Laat je presentatie niet met een sisser aflopen, maar….</a:t>
              </a:r>
            </a:p>
          </p:txBody>
        </p:sp>
        <p:sp>
          <p:nvSpPr>
            <p:cNvPr id="14" name="Tekstvak 13">
              <a:extLst>
                <a:ext uri="{FF2B5EF4-FFF2-40B4-BE49-F238E27FC236}">
                  <a16:creationId xmlns:a16="http://schemas.microsoft.com/office/drawing/2014/main" id="{2F736136-5573-4673-A189-37BAE3E87F16}"/>
                </a:ext>
              </a:extLst>
            </p:cNvPr>
            <p:cNvSpPr txBox="1"/>
            <p:nvPr/>
          </p:nvSpPr>
          <p:spPr>
            <a:xfrm>
              <a:off x="6344240" y="4029393"/>
              <a:ext cx="2334012" cy="923330"/>
            </a:xfrm>
            <a:prstGeom prst="rect">
              <a:avLst/>
            </a:prstGeom>
            <a:noFill/>
          </p:spPr>
          <p:txBody>
            <a:bodyPr wrap="square" rtlCol="0">
              <a:spAutoFit/>
            </a:bodyPr>
            <a:lstStyle/>
            <a:p>
              <a:r>
                <a:rPr lang="nl-NL" b="1" dirty="0"/>
                <a:t>…bereid je voor en sluit af met een spetterend vuurwerk.</a:t>
              </a:r>
            </a:p>
          </p:txBody>
        </p:sp>
      </p:grpSp>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Volgende stap: slot </a:t>
            </a:r>
            <a:endParaRPr lang="en-US" cap="none"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167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Voorbereiding presentatie</a:t>
            </a:r>
            <a:br>
              <a:rPr lang="nl-NL" sz="40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Volgende stap: slot </a:t>
            </a:r>
            <a:endParaRPr lang="en-US" cap="none" dirty="0">
              <a:latin typeface="Calibri" panose="020F0502020204030204" pitchFamily="34" charset="0"/>
              <a:cs typeface="Calibri" panose="020F0502020204030204" pitchFamily="34" charset="0"/>
            </a:endParaRPr>
          </a:p>
        </p:txBody>
      </p:sp>
      <p:sp>
        <p:nvSpPr>
          <p:cNvPr id="11" name="Tekstvak 10">
            <a:extLst>
              <a:ext uri="{FF2B5EF4-FFF2-40B4-BE49-F238E27FC236}">
                <a16:creationId xmlns:a16="http://schemas.microsoft.com/office/drawing/2014/main" id="{A701E7AF-3254-4370-967F-7232A720C16E}"/>
              </a:ext>
            </a:extLst>
          </p:cNvPr>
          <p:cNvSpPr txBox="1"/>
          <p:nvPr/>
        </p:nvSpPr>
        <p:spPr>
          <a:xfrm>
            <a:off x="838201" y="1847873"/>
            <a:ext cx="10515599" cy="4555093"/>
          </a:xfrm>
          <a:prstGeom prst="rect">
            <a:avLst/>
          </a:prstGeom>
          <a:noFill/>
        </p:spPr>
        <p:txBody>
          <a:bodyPr wrap="square">
            <a:spAutoFit/>
          </a:bodyPr>
          <a:lstStyle/>
          <a:p>
            <a:pPr marL="457200" indent="-457200" algn="l" fontAlgn="base">
              <a:buClr>
                <a:schemeClr val="tx2"/>
              </a:buClr>
              <a:buFont typeface="+mj-lt"/>
              <a:buAutoNum type="arabicPeriod"/>
            </a:pPr>
            <a:r>
              <a:rPr lang="nl-NL" sz="2000" b="1" dirty="0">
                <a:latin typeface="Calibri" panose="020F0502020204030204" pitchFamily="34" charset="0"/>
                <a:cs typeface="Calibri" panose="020F0502020204030204" pitchFamily="34" charset="0"/>
              </a:rPr>
              <a:t>Vragen</a:t>
            </a:r>
          </a:p>
          <a:p>
            <a:pPr marL="800100" lvl="1" indent="-342900" fontAlgn="base">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Reserveer altijd tijd voor vragen en eerst vragenmoment, dan echte afsluiting. </a:t>
            </a:r>
          </a:p>
          <a:p>
            <a:pPr marL="800100" lvl="1" indent="-342900" fontAlgn="base">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Bereid je voor op moeilijke vragen (killer </a:t>
            </a:r>
            <a:r>
              <a:rPr lang="nl-NL" dirty="0" err="1">
                <a:latin typeface="Calibri" panose="020F0502020204030204" pitchFamily="34" charset="0"/>
                <a:cs typeface="Calibri" panose="020F0502020204030204" pitchFamily="34" charset="0"/>
              </a:rPr>
              <a:t>questions</a:t>
            </a:r>
            <a:r>
              <a:rPr lang="nl-NL" dirty="0">
                <a:latin typeface="Calibri" panose="020F0502020204030204" pitchFamily="34" charset="0"/>
                <a:cs typeface="Calibri" panose="020F0502020204030204" pitchFamily="34" charset="0"/>
              </a:rPr>
              <a:t>).</a:t>
            </a:r>
          </a:p>
          <a:p>
            <a:pPr marL="800100" lvl="1" indent="-342900" fontAlgn="base">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Zorg voor zoveel mogelijk verduidelijking in je presentatie (bv verborgen sheets met achtergrond informatie).</a:t>
            </a:r>
          </a:p>
          <a:p>
            <a:pPr marL="800100" lvl="1" indent="-342900" fontAlgn="base">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Luister naar de hele vraag en herhaal de vraag en wees alert op de ‘vraag achter de vraag’.</a:t>
            </a:r>
          </a:p>
          <a:p>
            <a:pPr marL="800100" lvl="1" indent="-342900" fontAlgn="base">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Bedank de vragensteller.</a:t>
            </a:r>
          </a:p>
          <a:p>
            <a:pPr marL="342900" indent="-342900" algn="l" fontAlgn="base">
              <a:buClr>
                <a:schemeClr val="tx2"/>
              </a:buClr>
              <a:buFont typeface="+mj-lt"/>
              <a:buAutoNum type="arabicPeriod"/>
            </a:pPr>
            <a:r>
              <a:rPr lang="nl-NL" b="1" dirty="0">
                <a:latin typeface="Calibri" panose="020F0502020204030204" pitchFamily="34" charset="0"/>
                <a:cs typeface="Calibri" panose="020F0502020204030204" pitchFamily="34" charset="0"/>
              </a:rPr>
              <a:t>Korte samenvatting </a:t>
            </a:r>
            <a:r>
              <a:rPr lang="nl-NL" dirty="0">
                <a:latin typeface="Calibri" panose="020F0502020204030204" pitchFamily="34" charset="0"/>
                <a:cs typeface="Calibri" panose="020F0502020204030204" pitchFamily="34" charset="0"/>
              </a:rPr>
              <a:t>	</a:t>
            </a:r>
            <a:r>
              <a:rPr lang="nl-NL" dirty="0">
                <a:solidFill>
                  <a:srgbClr val="E50856"/>
                </a:solidFill>
                <a:latin typeface="Calibri" panose="020F0502020204030204" pitchFamily="34" charset="0"/>
                <a:cs typeface="Calibri" panose="020F0502020204030204" pitchFamily="34" charset="0"/>
                <a:sym typeface="Wingdings" panose="05000000000000000000" pitchFamily="2" charset="2"/>
              </a:rPr>
              <a:t></a:t>
            </a:r>
            <a:r>
              <a:rPr lang="nl-NL" dirty="0">
                <a:latin typeface="Calibri" panose="020F0502020204030204" pitchFamily="34" charset="0"/>
                <a:cs typeface="Calibri" panose="020F0502020204030204" pitchFamily="34" charset="0"/>
                <a:sym typeface="Wingdings" panose="05000000000000000000" pitchFamily="2" charset="2"/>
              </a:rPr>
              <a:t> </a:t>
            </a:r>
            <a:r>
              <a:rPr lang="nl-NL" dirty="0">
                <a:latin typeface="Calibri" panose="020F0502020204030204" pitchFamily="34" charset="0"/>
                <a:cs typeface="Calibri" panose="020F0502020204030204" pitchFamily="34" charset="0"/>
              </a:rPr>
              <a:t>kernpunten</a:t>
            </a:r>
          </a:p>
          <a:p>
            <a:pPr marL="342900" indent="-342900" algn="l" fontAlgn="base">
              <a:buClr>
                <a:schemeClr val="tx2"/>
              </a:buClr>
              <a:buFont typeface="+mj-lt"/>
              <a:buAutoNum type="arabicPeriod"/>
            </a:pPr>
            <a:r>
              <a:rPr lang="nl-NL" b="1" i="0" dirty="0">
                <a:effectLst/>
                <a:latin typeface="Calibri" panose="020F0502020204030204" pitchFamily="34" charset="0"/>
                <a:cs typeface="Calibri" panose="020F0502020204030204" pitchFamily="34" charset="0"/>
              </a:rPr>
              <a:t>Conclusie</a:t>
            </a:r>
            <a:r>
              <a:rPr lang="nl-NL" i="0" dirty="0">
                <a:effectLst/>
                <a:latin typeface="Calibri" panose="020F0502020204030204" pitchFamily="34" charset="0"/>
                <a:cs typeface="Calibri" panose="020F0502020204030204" pitchFamily="34" charset="0"/>
              </a:rPr>
              <a:t> 		</a:t>
            </a:r>
            <a:r>
              <a:rPr lang="nl-NL" dirty="0">
                <a:solidFill>
                  <a:srgbClr val="E50856"/>
                </a:solidFill>
                <a:latin typeface="Calibri" panose="020F0502020204030204" pitchFamily="34" charset="0"/>
                <a:cs typeface="Calibri" panose="020F0502020204030204" pitchFamily="34" charset="0"/>
                <a:sym typeface="Wingdings" panose="05000000000000000000" pitchFamily="2" charset="2"/>
              </a:rPr>
              <a:t></a:t>
            </a:r>
            <a:r>
              <a:rPr lang="nl-NL" i="0" dirty="0">
                <a:effectLst/>
                <a:latin typeface="Calibri" panose="020F0502020204030204" pitchFamily="34" charset="0"/>
                <a:cs typeface="Calibri" panose="020F0502020204030204" pitchFamily="34" charset="0"/>
              </a:rPr>
              <a:t> kort maar krachtig! </a:t>
            </a:r>
            <a:r>
              <a:rPr lang="nl-NL" i="0" dirty="0" err="1">
                <a:effectLst/>
                <a:latin typeface="Calibri" panose="020F0502020204030204" pitchFamily="34" charset="0"/>
                <a:cs typeface="Calibri" panose="020F0502020204030204" pitchFamily="34" charset="0"/>
              </a:rPr>
              <a:t>Éen</a:t>
            </a:r>
            <a:r>
              <a:rPr lang="nl-NL" i="0" dirty="0">
                <a:effectLst/>
                <a:latin typeface="Calibri" panose="020F0502020204030204" pitchFamily="34" charset="0"/>
                <a:cs typeface="Calibri" panose="020F0502020204030204" pitchFamily="34" charset="0"/>
              </a:rPr>
              <a:t> zin is beter dan heel verhaal</a:t>
            </a:r>
          </a:p>
          <a:p>
            <a:pPr marL="342900" indent="-342900" algn="l" fontAlgn="base">
              <a:buClr>
                <a:schemeClr val="tx2"/>
              </a:buClr>
              <a:buFont typeface="+mj-lt"/>
              <a:buAutoNum type="arabicPeriod"/>
            </a:pPr>
            <a:r>
              <a:rPr lang="nl-NL" b="1" dirty="0">
                <a:latin typeface="Calibri" panose="020F0502020204030204" pitchFamily="34" charset="0"/>
                <a:cs typeface="Calibri" panose="020F0502020204030204" pitchFamily="34" charset="0"/>
              </a:rPr>
              <a:t>Spetterend vuurwerk </a:t>
            </a:r>
            <a:r>
              <a:rPr lang="nl-NL" dirty="0">
                <a:latin typeface="Calibri" panose="020F0502020204030204" pitchFamily="34" charset="0"/>
                <a:cs typeface="Calibri" panose="020F0502020204030204" pitchFamily="34" charset="0"/>
              </a:rPr>
              <a:t>	</a:t>
            </a:r>
            <a:r>
              <a:rPr lang="nl-NL" dirty="0">
                <a:solidFill>
                  <a:srgbClr val="E50856"/>
                </a:solidFill>
                <a:latin typeface="Calibri" panose="020F0502020204030204" pitchFamily="34" charset="0"/>
                <a:cs typeface="Calibri" panose="020F0502020204030204" pitchFamily="34" charset="0"/>
                <a:sym typeface="Wingdings" panose="05000000000000000000" pitchFamily="2" charset="2"/>
              </a:rPr>
              <a:t></a:t>
            </a:r>
            <a:r>
              <a:rPr lang="nl-NL" dirty="0">
                <a:latin typeface="Calibri" panose="020F0502020204030204" pitchFamily="34" charset="0"/>
                <a:cs typeface="Calibri" panose="020F0502020204030204" pitchFamily="34" charset="0"/>
                <a:sym typeface="Wingdings" panose="05000000000000000000" pitchFamily="2" charset="2"/>
              </a:rPr>
              <a:t> </a:t>
            </a:r>
            <a:r>
              <a:rPr lang="nl-NL" dirty="0">
                <a:latin typeface="Calibri" panose="020F0502020204030204" pitchFamily="34" charset="0"/>
                <a:cs typeface="Calibri" panose="020F0502020204030204" pitchFamily="34" charset="0"/>
              </a:rPr>
              <a:t>dus niet.. Bedankt voor uw tijd.. Maar quote, krachtige zin, afbeelding,…</a:t>
            </a:r>
          </a:p>
          <a:p>
            <a:pPr algn="l" fontAlgn="base"/>
            <a:endParaRPr lang="nl-NL" dirty="0">
              <a:latin typeface="Calibri" panose="020F0502020204030204" pitchFamily="34" charset="0"/>
              <a:cs typeface="Calibri" panose="020F0502020204030204" pitchFamily="34" charset="0"/>
            </a:endParaRPr>
          </a:p>
          <a:p>
            <a:pPr algn="l" fontAlgn="base"/>
            <a:r>
              <a:rPr lang="nl-NL" b="1" dirty="0">
                <a:latin typeface="Calibri" panose="020F0502020204030204" pitchFamily="34" charset="0"/>
                <a:cs typeface="Calibri" panose="020F0502020204030204" pitchFamily="34" charset="0"/>
              </a:rPr>
              <a:t>Krachtige afsluiting - </a:t>
            </a:r>
            <a:r>
              <a:rPr lang="nl-NL" b="1" i="0" dirty="0">
                <a:effectLst/>
                <a:latin typeface="Calibri" panose="020F0502020204030204" pitchFamily="34" charset="0"/>
                <a:cs typeface="Calibri" panose="020F0502020204030204" pitchFamily="34" charset="0"/>
              </a:rPr>
              <a:t>call-</a:t>
            </a:r>
            <a:r>
              <a:rPr lang="nl-NL" b="1" i="0" dirty="0" err="1">
                <a:effectLst/>
                <a:latin typeface="Calibri" panose="020F0502020204030204" pitchFamily="34" charset="0"/>
                <a:cs typeface="Calibri" panose="020F0502020204030204" pitchFamily="34" charset="0"/>
              </a:rPr>
              <a:t>to</a:t>
            </a:r>
            <a:r>
              <a:rPr lang="nl-NL" b="1" i="0" dirty="0">
                <a:effectLst/>
                <a:latin typeface="Calibri" panose="020F0502020204030204" pitchFamily="34" charset="0"/>
                <a:cs typeface="Calibri" panose="020F0502020204030204" pitchFamily="34" charset="0"/>
              </a:rPr>
              <a:t>-action: </a:t>
            </a:r>
          </a:p>
          <a:p>
            <a:pPr marL="342900" indent="-342900" algn="l">
              <a:buClr>
                <a:schemeClr val="accent1"/>
              </a:buClr>
              <a:buFont typeface="+mj-lt"/>
              <a:buAutoNum type="arabicPeriod"/>
            </a:pPr>
            <a:r>
              <a:rPr lang="nl-NL" i="0" dirty="0">
                <a:effectLst/>
                <a:latin typeface="Calibri" panose="020F0502020204030204" pitchFamily="34" charset="0"/>
                <a:cs typeface="Calibri" panose="020F0502020204030204" pitchFamily="34" charset="0"/>
              </a:rPr>
              <a:t>Tot zover alles over… [het onderwerp]</a:t>
            </a:r>
          </a:p>
          <a:p>
            <a:pPr marL="342900" indent="-342900" algn="l">
              <a:buClr>
                <a:schemeClr val="accent1"/>
              </a:buClr>
              <a:buFont typeface="+mj-lt"/>
              <a:buAutoNum type="arabicPeriod"/>
            </a:pPr>
            <a:r>
              <a:rPr lang="nl-NL" i="0" dirty="0">
                <a:effectLst/>
                <a:latin typeface="Calibri" panose="020F0502020204030204" pitchFamily="34" charset="0"/>
                <a:cs typeface="Calibri" panose="020F0502020204030204" pitchFamily="34" charset="0"/>
              </a:rPr>
              <a:t>Ik heb het gehad over… [herhaal de belangrijkste punten]</a:t>
            </a:r>
          </a:p>
          <a:p>
            <a:pPr marL="342900" indent="-342900" algn="l">
              <a:buClr>
                <a:schemeClr val="accent1"/>
              </a:buClr>
              <a:buFont typeface="+mj-lt"/>
              <a:buAutoNum type="arabicPeriod"/>
            </a:pPr>
            <a:r>
              <a:rPr lang="nl-NL" i="0" dirty="0">
                <a:effectLst/>
                <a:latin typeface="Calibri" panose="020F0502020204030204" pitchFamily="34" charset="0"/>
                <a:cs typeface="Calibri" panose="020F0502020204030204" pitchFamily="34" charset="0"/>
              </a:rPr>
              <a:t>Mijn doel met deze presentatie is dat… [call-</a:t>
            </a:r>
            <a:r>
              <a:rPr lang="nl-NL" i="0" dirty="0" err="1">
                <a:effectLst/>
                <a:latin typeface="Calibri" panose="020F0502020204030204" pitchFamily="34" charset="0"/>
                <a:cs typeface="Calibri" panose="020F0502020204030204" pitchFamily="34" charset="0"/>
              </a:rPr>
              <a:t>to</a:t>
            </a:r>
            <a:r>
              <a:rPr lang="nl-NL" i="0" dirty="0">
                <a:effectLst/>
                <a:latin typeface="Calibri" panose="020F0502020204030204" pitchFamily="34" charset="0"/>
                <a:cs typeface="Calibri" panose="020F0502020204030204" pitchFamily="34" charset="0"/>
              </a:rPr>
              <a:t>-action]</a:t>
            </a:r>
          </a:p>
          <a:p>
            <a:pPr marL="342900" indent="-342900" algn="l">
              <a:buClr>
                <a:schemeClr val="accent1"/>
              </a:buClr>
              <a:buFont typeface="+mj-lt"/>
              <a:buAutoNum type="arabicPeriod"/>
            </a:pPr>
            <a:r>
              <a:rPr lang="nl-NL" i="0" dirty="0">
                <a:effectLst/>
                <a:latin typeface="Calibri" panose="020F0502020204030204" pitchFamily="34" charset="0"/>
                <a:cs typeface="Calibri" panose="020F0502020204030204" pitchFamily="34" charset="0"/>
              </a:rPr>
              <a:t>Dank u wel</a:t>
            </a:r>
          </a:p>
        </p:txBody>
      </p:sp>
      <p:sp>
        <p:nvSpPr>
          <p:cNvPr id="15" name="Tekstvak 14">
            <a:extLst>
              <a:ext uri="{FF2B5EF4-FFF2-40B4-BE49-F238E27FC236}">
                <a16:creationId xmlns:a16="http://schemas.microsoft.com/office/drawing/2014/main" id="{B52E43EC-0CA2-4CF6-9DAD-D969C1FA4F40}"/>
              </a:ext>
            </a:extLst>
          </p:cNvPr>
          <p:cNvSpPr txBox="1"/>
          <p:nvPr/>
        </p:nvSpPr>
        <p:spPr>
          <a:xfrm>
            <a:off x="4582510" y="6402049"/>
            <a:ext cx="5286704" cy="246221"/>
          </a:xfrm>
          <a:prstGeom prst="rect">
            <a:avLst/>
          </a:prstGeom>
          <a:noFill/>
        </p:spPr>
        <p:txBody>
          <a:bodyPr wrap="square">
            <a:spAutoFit/>
          </a:bodyPr>
          <a:lstStyle/>
          <a:p>
            <a:pPr algn="l" fontAlgn="base"/>
            <a:r>
              <a:rPr lang="nl-NL" sz="1000" dirty="0">
                <a:latin typeface="Calibri" panose="020F0502020204030204" pitchFamily="34" charset="0"/>
                <a:cs typeface="Calibri" panose="020F0502020204030204" pitchFamily="34" charset="0"/>
              </a:rPr>
              <a:t>Bron: </a:t>
            </a:r>
            <a:r>
              <a:rPr lang="nl-NL" sz="100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4 tips voor een krachtig slot en origineel einde van je presentatie in 2022 (pptsolutions.nl)</a:t>
            </a:r>
            <a:endParaRPr lang="nl-NL" sz="100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613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701566" y="17031"/>
            <a:ext cx="10515600" cy="1325563"/>
          </a:xfrm>
        </p:spPr>
        <p:txBody>
          <a:bodyPr>
            <a:normAutofit/>
          </a:bodyPr>
          <a:lstStyle/>
          <a:p>
            <a:r>
              <a:rPr lang="nl-NL" sz="3600" cap="none" dirty="0">
                <a:latin typeface="Calibri" panose="020F0502020204030204" pitchFamily="34" charset="0"/>
                <a:cs typeface="Calibri" panose="020F0502020204030204" pitchFamily="34" charset="0"/>
              </a:rPr>
              <a:t>Impact creëer je met…</a:t>
            </a:r>
          </a:p>
        </p:txBody>
      </p:sp>
      <p:sp>
        <p:nvSpPr>
          <p:cNvPr id="2" name="Tijdelijke aanduiding voor dianummer 1">
            <a:extLst>
              <a:ext uri="{FF2B5EF4-FFF2-40B4-BE49-F238E27FC236}">
                <a16:creationId xmlns:a16="http://schemas.microsoft.com/office/drawing/2014/main" id="{372A916A-6A26-4385-ABCA-6A37499E3DAF}"/>
              </a:ext>
            </a:extLst>
          </p:cNvPr>
          <p:cNvSpPr>
            <a:spLocks noGrp="1"/>
          </p:cNvSpPr>
          <p:nvPr>
            <p:ph type="sldNum" sz="quarter" idx="12"/>
          </p:nvPr>
        </p:nvSpPr>
        <p:spPr/>
        <p:txBody>
          <a:bodyPr/>
          <a:lstStyle/>
          <a:p>
            <a:fld id="{FACE7509-F60A-4509-9491-CD4ED7B54EDD}" type="slidenum">
              <a:rPr lang="nl-NL" smtClean="0"/>
              <a:pPr/>
              <a:t>45</a:t>
            </a:fld>
            <a:endParaRPr lang="nl-NL"/>
          </a:p>
        </p:txBody>
      </p:sp>
      <p:sp>
        <p:nvSpPr>
          <p:cNvPr id="6" name="Tekstvak 5">
            <a:extLst>
              <a:ext uri="{FF2B5EF4-FFF2-40B4-BE49-F238E27FC236}">
                <a16:creationId xmlns:a16="http://schemas.microsoft.com/office/drawing/2014/main" id="{76673F71-9670-44E7-AD38-FBEA96F40831}"/>
              </a:ext>
            </a:extLst>
          </p:cNvPr>
          <p:cNvSpPr txBox="1"/>
          <p:nvPr/>
        </p:nvSpPr>
        <p:spPr>
          <a:xfrm>
            <a:off x="701566" y="1685698"/>
            <a:ext cx="7501321" cy="769441"/>
          </a:xfrm>
          <a:prstGeom prst="rect">
            <a:avLst/>
          </a:prstGeom>
          <a:noFill/>
        </p:spPr>
        <p:txBody>
          <a:bodyPr wrap="square" rtlCol="0">
            <a:spAutoFit/>
          </a:bodyPr>
          <a:lstStyle/>
          <a:p>
            <a:pPr marL="800100" lvl="1" indent="-342900">
              <a:buClr>
                <a:srgbClr val="E50856"/>
              </a:buClr>
              <a:buFont typeface="Arial" panose="020B0604020202020204" pitchFamily="34" charset="0"/>
              <a:buChar char="•"/>
            </a:pPr>
            <a:endParaRPr lang="nl-NL"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400" dirty="0"/>
          </a:p>
        </p:txBody>
      </p:sp>
      <p:graphicFrame>
        <p:nvGraphicFramePr>
          <p:cNvPr id="8" name="Grafiek 7">
            <a:extLst>
              <a:ext uri="{FF2B5EF4-FFF2-40B4-BE49-F238E27FC236}">
                <a16:creationId xmlns:a16="http://schemas.microsoft.com/office/drawing/2014/main" id="{2CD8CEC4-7DA2-42B4-8EBE-365C556FFFC9}"/>
              </a:ext>
            </a:extLst>
          </p:cNvPr>
          <p:cNvGraphicFramePr>
            <a:graphicFrameLocks/>
          </p:cNvGraphicFramePr>
          <p:nvPr>
            <p:extLst>
              <p:ext uri="{D42A27DB-BD31-4B8C-83A1-F6EECF244321}">
                <p14:modId xmlns:p14="http://schemas.microsoft.com/office/powerpoint/2010/main" val="635193323"/>
              </p:ext>
            </p:extLst>
          </p:nvPr>
        </p:nvGraphicFramePr>
        <p:xfrm>
          <a:off x="838200" y="2035235"/>
          <a:ext cx="5594130" cy="3111765"/>
        </p:xfrm>
        <a:graphic>
          <a:graphicData uri="http://schemas.openxmlformats.org/drawingml/2006/chart">
            <c:chart xmlns:c="http://schemas.openxmlformats.org/drawingml/2006/chart" xmlns:r="http://schemas.openxmlformats.org/officeDocument/2006/relationships" r:id="rId3"/>
          </a:graphicData>
        </a:graphic>
      </p:graphicFrame>
      <p:sp>
        <p:nvSpPr>
          <p:cNvPr id="10" name="Tijdelijke aanduiding voor tekst 19">
            <a:extLst>
              <a:ext uri="{FF2B5EF4-FFF2-40B4-BE49-F238E27FC236}">
                <a16:creationId xmlns:a16="http://schemas.microsoft.com/office/drawing/2014/main" id="{4EC4D13E-16E8-4499-9FD8-08DF1BBA5044}"/>
              </a:ext>
            </a:extLst>
          </p:cNvPr>
          <p:cNvSpPr txBox="1">
            <a:spLocks/>
          </p:cNvSpPr>
          <p:nvPr/>
        </p:nvSpPr>
        <p:spPr>
          <a:xfrm>
            <a:off x="6568964" y="2626691"/>
            <a:ext cx="5375229" cy="1209586"/>
          </a:xfrm>
          <a:prstGeom prst="rect">
            <a:avLst/>
          </a:prstGeom>
          <a:ln>
            <a:solidFill>
              <a:schemeClr val="tx2"/>
            </a:solidFill>
          </a:ln>
        </p:spPr>
        <p:txBody>
          <a:bodyPr vert="horz" lIns="91440" tIns="45720" rIns="91440" bIns="45720" rtlCol="0">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pPr>
            <a:r>
              <a:rPr lang="nl-NL" sz="2000" b="1" dirty="0">
                <a:solidFill>
                  <a:schemeClr val="tx1"/>
                </a:solidFill>
                <a:latin typeface="Calibri Light" panose="020F0302020204030204" pitchFamily="34" charset="0"/>
                <a:cs typeface="Calibri Light" panose="020F0302020204030204" pitchFamily="34" charset="0"/>
              </a:rPr>
              <a:t>Inhoud 								  7%</a:t>
            </a:r>
          </a:p>
          <a:p>
            <a:pPr marL="0" indent="0">
              <a:buNone/>
            </a:pPr>
            <a:r>
              <a:rPr lang="nl-NL" sz="2000" b="1" dirty="0">
                <a:solidFill>
                  <a:schemeClr val="tx1"/>
                </a:solidFill>
                <a:latin typeface="Calibri Light" panose="020F0302020204030204" pitchFamily="34" charset="0"/>
                <a:cs typeface="Calibri Light" panose="020F0302020204030204" pitchFamily="34" charset="0"/>
              </a:rPr>
              <a:t>Lichaamstaal en non-verbale communicatie 	55%</a:t>
            </a:r>
          </a:p>
          <a:p>
            <a:pPr marL="0" indent="0">
              <a:buNone/>
            </a:pPr>
            <a:r>
              <a:rPr lang="nl-NL" sz="2000" b="1" dirty="0">
                <a:solidFill>
                  <a:schemeClr val="tx1"/>
                </a:solidFill>
                <a:latin typeface="Calibri Light" panose="020F0302020204030204" pitchFamily="34" charset="0"/>
                <a:cs typeface="Calibri Light" panose="020F0302020204030204" pitchFamily="34" charset="0"/>
              </a:rPr>
              <a:t>Stem(geluid) 							38%</a:t>
            </a:r>
          </a:p>
          <a:p>
            <a:pPr marL="0" indent="0">
              <a:buNone/>
            </a:pPr>
            <a:endParaRPr lang="nl-NL" sz="2000" b="1" dirty="0">
              <a:solidFill>
                <a:schemeClr val="tx1"/>
              </a:solidFill>
              <a:latin typeface="Calibri Light" panose="020F0302020204030204" pitchFamily="34" charset="0"/>
              <a:cs typeface="Calibri Light" panose="020F0302020204030204" pitchFamily="34" charset="0"/>
            </a:endParaRPr>
          </a:p>
          <a:p>
            <a:pPr marL="0" indent="0">
              <a:buFont typeface="Arial" panose="020B0604020202020204" pitchFamily="34" charset="0"/>
              <a:buNone/>
            </a:pPr>
            <a:endParaRPr lang="nl-NL" sz="2000" b="1"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9662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dianummer 6">
            <a:extLst>
              <a:ext uri="{FF2B5EF4-FFF2-40B4-BE49-F238E27FC236}">
                <a16:creationId xmlns:a16="http://schemas.microsoft.com/office/drawing/2014/main" id="{2127BDBE-9E47-4456-A8C8-66497142C7ED}"/>
              </a:ext>
            </a:extLst>
          </p:cNvPr>
          <p:cNvSpPr>
            <a:spLocks noGrp="1"/>
          </p:cNvSpPr>
          <p:nvPr>
            <p:ph type="sldNum" sz="quarter" idx="20"/>
          </p:nvPr>
        </p:nvSpPr>
        <p:spPr/>
        <p:txBody>
          <a:bodyPr/>
          <a:lstStyle/>
          <a:p>
            <a:fld id="{FACE7509-F60A-4509-9491-CD4ED7B54EDD}" type="slidenum">
              <a:rPr lang="nl-NL" smtClean="0"/>
              <a:pPr/>
              <a:t>46</a:t>
            </a:fld>
            <a:endParaRPr lang="nl-NL"/>
          </a:p>
        </p:txBody>
      </p:sp>
      <p:sp>
        <p:nvSpPr>
          <p:cNvPr id="6" name="Rectangle 3">
            <a:extLst>
              <a:ext uri="{FF2B5EF4-FFF2-40B4-BE49-F238E27FC236}">
                <a16:creationId xmlns:a16="http://schemas.microsoft.com/office/drawing/2014/main" id="{B7309429-1FDE-418C-B2ED-82DC7ED77A60}"/>
              </a:ext>
            </a:extLst>
          </p:cNvPr>
          <p:cNvSpPr>
            <a:spLocks noGrp="1" noChangeArrowheads="1"/>
          </p:cNvSpPr>
          <p:nvPr>
            <p:ph type="body" sz="quarter" idx="18"/>
          </p:nvPr>
        </p:nvSpPr>
        <p:spPr>
          <a:xfrm>
            <a:off x="838200" y="2333076"/>
            <a:ext cx="7480300" cy="3547351"/>
          </a:xfrm>
        </p:spPr>
        <p:txBody>
          <a:bodyPr>
            <a:normAutofit/>
          </a:bodyPr>
          <a:lstStyle/>
          <a:p>
            <a:pPr marL="0" indent="0">
              <a:spcBef>
                <a:spcPct val="30000"/>
              </a:spcBef>
              <a:buClrTx/>
              <a:buNone/>
              <a:defRPr/>
            </a:pPr>
            <a:endParaRPr lang="nl-NL" dirty="0">
              <a:solidFill>
                <a:srgbClr val="000000"/>
              </a:solidFill>
              <a:latin typeface="Calibri" pitchFamily="34" charset="0"/>
            </a:endParaRPr>
          </a:p>
          <a:p>
            <a:pPr>
              <a:spcBef>
                <a:spcPct val="30000"/>
              </a:spcBef>
              <a:buClrTx/>
              <a:buFont typeface="+mj-lt"/>
              <a:buAutoNum type="arabicPeriod"/>
              <a:defRPr/>
            </a:pPr>
            <a:endParaRPr lang="nl-NL" dirty="0">
              <a:solidFill>
                <a:srgbClr val="000000"/>
              </a:solidFill>
              <a:latin typeface="Calibri" pitchFamily="34" charset="0"/>
            </a:endParaRPr>
          </a:p>
          <a:p>
            <a:pPr marL="0" indent="0">
              <a:spcBef>
                <a:spcPct val="30000"/>
              </a:spcBef>
              <a:buClrTx/>
              <a:buNone/>
              <a:defRPr/>
            </a:pPr>
            <a:endParaRPr lang="nl-NL" dirty="0">
              <a:solidFill>
                <a:srgbClr val="000000"/>
              </a:solidFill>
              <a:latin typeface="Calibri" pitchFamily="34" charset="0"/>
            </a:endParaRPr>
          </a:p>
          <a:p>
            <a:pPr marL="0" indent="0">
              <a:spcBef>
                <a:spcPct val="30000"/>
              </a:spcBef>
              <a:buClrTx/>
              <a:buNone/>
              <a:defRPr/>
            </a:pPr>
            <a:endParaRPr lang="nl-NL" dirty="0">
              <a:solidFill>
                <a:srgbClr val="000000"/>
              </a:solidFill>
              <a:latin typeface="Calibri" pitchFamily="34" charset="0"/>
            </a:endParaRPr>
          </a:p>
          <a:p>
            <a:pPr marL="909637" lvl="2" indent="0">
              <a:lnSpc>
                <a:spcPct val="80000"/>
              </a:lnSpc>
              <a:buNone/>
              <a:defRPr/>
            </a:pPr>
            <a:endParaRPr lang="nl-NL" sz="1100" dirty="0"/>
          </a:p>
        </p:txBody>
      </p:sp>
      <p:pic>
        <p:nvPicPr>
          <p:cNvPr id="8" name="Afbeelding 7" descr="Vraagteken tegen een rode muur">
            <a:extLst>
              <a:ext uri="{FF2B5EF4-FFF2-40B4-BE49-F238E27FC236}">
                <a16:creationId xmlns:a16="http://schemas.microsoft.com/office/drawing/2014/main" id="{47ACF04F-E465-44A0-8519-FAEF611582C5}"/>
              </a:ext>
            </a:extLst>
          </p:cNvPr>
          <p:cNvPicPr>
            <a:picLocks noChangeAspect="1"/>
          </p:cNvPicPr>
          <p:nvPr/>
        </p:nvPicPr>
        <p:blipFill>
          <a:blip r:embed="rId3"/>
          <a:stretch>
            <a:fillRect/>
          </a:stretch>
        </p:blipFill>
        <p:spPr>
          <a:xfrm>
            <a:off x="2250742" y="1104571"/>
            <a:ext cx="7690516" cy="4648857"/>
          </a:xfrm>
          <a:prstGeom prst="rect">
            <a:avLst/>
          </a:prstGeom>
        </p:spPr>
      </p:pic>
      <p:sp>
        <p:nvSpPr>
          <p:cNvPr id="10" name="Tekstvak 9">
            <a:extLst>
              <a:ext uri="{FF2B5EF4-FFF2-40B4-BE49-F238E27FC236}">
                <a16:creationId xmlns:a16="http://schemas.microsoft.com/office/drawing/2014/main" id="{9410F895-8B28-4724-BD70-F7F5756B49F6}"/>
              </a:ext>
            </a:extLst>
          </p:cNvPr>
          <p:cNvSpPr txBox="1"/>
          <p:nvPr/>
        </p:nvSpPr>
        <p:spPr>
          <a:xfrm>
            <a:off x="2498455" y="3136611"/>
            <a:ext cx="5502788" cy="584775"/>
          </a:xfrm>
          <a:prstGeom prst="rect">
            <a:avLst/>
          </a:prstGeom>
          <a:noFill/>
        </p:spPr>
        <p:txBody>
          <a:bodyPr wrap="none" rtlCol="0">
            <a:spAutoFit/>
          </a:bodyPr>
          <a:lstStyle/>
          <a:p>
            <a:r>
              <a:rPr lang="en-US" sz="3200" b="1" cap="none" dirty="0" err="1">
                <a:solidFill>
                  <a:schemeClr val="bg1"/>
                </a:solidFill>
                <a:latin typeface="Calibri" panose="020F0502020204030204" pitchFamily="34" charset="0"/>
                <a:cs typeface="Calibri" panose="020F0502020204030204" pitchFamily="34" charset="0"/>
              </a:rPr>
              <a:t>Vragen</a:t>
            </a:r>
            <a:r>
              <a:rPr lang="en-US" sz="3200" b="1" cap="none" dirty="0">
                <a:solidFill>
                  <a:schemeClr val="bg1"/>
                </a:solidFill>
                <a:latin typeface="Calibri" panose="020F0502020204030204" pitchFamily="34" charset="0"/>
                <a:cs typeface="Calibri" panose="020F0502020204030204" pitchFamily="34" charset="0"/>
              </a:rPr>
              <a:t> </a:t>
            </a:r>
            <a:r>
              <a:rPr lang="en-US" sz="3200" b="1" cap="none" dirty="0" err="1">
                <a:solidFill>
                  <a:schemeClr val="bg1"/>
                </a:solidFill>
                <a:latin typeface="Calibri" panose="020F0502020204030204" pitchFamily="34" charset="0"/>
                <a:cs typeface="Calibri" panose="020F0502020204030204" pitchFamily="34" charset="0"/>
              </a:rPr>
              <a:t>voor</a:t>
            </a:r>
            <a:r>
              <a:rPr lang="en-US" sz="3200" b="1" cap="none" dirty="0">
                <a:solidFill>
                  <a:schemeClr val="bg1"/>
                </a:solidFill>
                <a:latin typeface="Calibri" panose="020F0502020204030204" pitchFamily="34" charset="0"/>
                <a:cs typeface="Calibri" panose="020F0502020204030204" pitchFamily="34" charset="0"/>
              </a:rPr>
              <a:t> </a:t>
            </a:r>
            <a:r>
              <a:rPr lang="en-US" sz="3200" b="1" cap="none" dirty="0" err="1">
                <a:solidFill>
                  <a:schemeClr val="bg1"/>
                </a:solidFill>
                <a:latin typeface="Calibri" panose="020F0502020204030204" pitchFamily="34" charset="0"/>
                <a:cs typeface="Calibri" panose="020F0502020204030204" pitchFamily="34" charset="0"/>
              </a:rPr>
              <a:t>deze</a:t>
            </a:r>
            <a:r>
              <a:rPr lang="en-US" sz="3200" b="1" cap="none" dirty="0">
                <a:solidFill>
                  <a:schemeClr val="bg1"/>
                </a:solidFill>
                <a:latin typeface="Calibri" panose="020F0502020204030204" pitchFamily="34" charset="0"/>
                <a:cs typeface="Calibri" panose="020F0502020204030204" pitchFamily="34" charset="0"/>
              </a:rPr>
              <a:t> </a:t>
            </a:r>
            <a:r>
              <a:rPr lang="en-US" sz="3200" b="1" cap="none" dirty="0" err="1">
                <a:solidFill>
                  <a:schemeClr val="bg1"/>
                </a:solidFill>
                <a:latin typeface="Calibri" panose="020F0502020204030204" pitchFamily="34" charset="0"/>
                <a:cs typeface="Calibri" panose="020F0502020204030204" pitchFamily="34" charset="0"/>
              </a:rPr>
              <a:t>bijeenkomst</a:t>
            </a:r>
            <a:r>
              <a:rPr lang="en-US" sz="3200" b="1" cap="none" dirty="0">
                <a:solidFill>
                  <a:schemeClr val="bg1"/>
                </a:solidFill>
                <a:latin typeface="Calibri" panose="020F0502020204030204" pitchFamily="34" charset="0"/>
                <a:cs typeface="Calibri" panose="020F0502020204030204" pitchFamily="34" charset="0"/>
              </a:rPr>
              <a:t>?</a:t>
            </a:r>
            <a:endParaRPr lang="nl-NL" sz="3200" b="1" dirty="0">
              <a:solidFill>
                <a:schemeClr val="bg1"/>
              </a:solidFill>
            </a:endParaRPr>
          </a:p>
        </p:txBody>
      </p:sp>
    </p:spTree>
    <p:extLst>
      <p:ext uri="{BB962C8B-B14F-4D97-AF65-F5344CB8AC3E}">
        <p14:creationId xmlns:p14="http://schemas.microsoft.com/office/powerpoint/2010/main" val="285887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701566" y="17031"/>
            <a:ext cx="10515600" cy="1325563"/>
          </a:xfrm>
        </p:spPr>
        <p:txBody>
          <a:bodyPr>
            <a:normAutofit/>
          </a:bodyPr>
          <a:lstStyle/>
          <a:p>
            <a:r>
              <a:rPr lang="nl-NL" sz="3600" cap="none" dirty="0">
                <a:latin typeface="Calibri" panose="020F0502020204030204" pitchFamily="34" charset="0"/>
                <a:cs typeface="Calibri" panose="020F0502020204030204" pitchFamily="34" charset="0"/>
              </a:rPr>
              <a:t>Volgende bijeenkomsten</a:t>
            </a:r>
          </a:p>
        </p:txBody>
      </p:sp>
      <p:sp>
        <p:nvSpPr>
          <p:cNvPr id="2" name="Tijdelijke aanduiding voor dianummer 1">
            <a:extLst>
              <a:ext uri="{FF2B5EF4-FFF2-40B4-BE49-F238E27FC236}">
                <a16:creationId xmlns:a16="http://schemas.microsoft.com/office/drawing/2014/main" id="{372A916A-6A26-4385-ABCA-6A37499E3DAF}"/>
              </a:ext>
            </a:extLst>
          </p:cNvPr>
          <p:cNvSpPr>
            <a:spLocks noGrp="1"/>
          </p:cNvSpPr>
          <p:nvPr>
            <p:ph type="sldNum" sz="quarter" idx="12"/>
          </p:nvPr>
        </p:nvSpPr>
        <p:spPr/>
        <p:txBody>
          <a:bodyPr/>
          <a:lstStyle/>
          <a:p>
            <a:fld id="{FACE7509-F60A-4509-9491-CD4ED7B54EDD}" type="slidenum">
              <a:rPr lang="nl-NL" smtClean="0"/>
              <a:pPr/>
              <a:t>47</a:t>
            </a:fld>
            <a:endParaRPr lang="nl-NL"/>
          </a:p>
        </p:txBody>
      </p:sp>
      <p:pic>
        <p:nvPicPr>
          <p:cNvPr id="7" name="Afbeelding 6">
            <a:extLst>
              <a:ext uri="{FF2B5EF4-FFF2-40B4-BE49-F238E27FC236}">
                <a16:creationId xmlns:a16="http://schemas.microsoft.com/office/drawing/2014/main" id="{F191CCAC-666B-48A5-8DDC-EF890B52CC58}"/>
              </a:ext>
            </a:extLst>
          </p:cNvPr>
          <p:cNvPicPr>
            <a:picLocks noChangeAspect="1"/>
          </p:cNvPicPr>
          <p:nvPr/>
        </p:nvPicPr>
        <p:blipFill>
          <a:blip r:embed="rId3"/>
          <a:stretch>
            <a:fillRect/>
          </a:stretch>
        </p:blipFill>
        <p:spPr>
          <a:xfrm>
            <a:off x="8318500" y="2"/>
            <a:ext cx="3873500" cy="6857998"/>
          </a:xfrm>
          <a:prstGeom prst="rect">
            <a:avLst/>
          </a:prstGeom>
        </p:spPr>
      </p:pic>
      <p:pic>
        <p:nvPicPr>
          <p:cNvPr id="9" name="Afbeelding 8" descr="Groep jonge mensen in een kring in de sportschool">
            <a:extLst>
              <a:ext uri="{FF2B5EF4-FFF2-40B4-BE49-F238E27FC236}">
                <a16:creationId xmlns:a16="http://schemas.microsoft.com/office/drawing/2014/main" id="{A77FA10A-5935-49FD-B04F-0AA583468B7E}"/>
              </a:ext>
            </a:extLst>
          </p:cNvPr>
          <p:cNvPicPr>
            <a:picLocks noChangeAspect="1"/>
          </p:cNvPicPr>
          <p:nvPr/>
        </p:nvPicPr>
        <p:blipFill rotWithShape="1">
          <a:blip r:embed="rId4"/>
          <a:srcRect t="9968" r="19090" b="22336"/>
          <a:stretch/>
        </p:blipFill>
        <p:spPr>
          <a:xfrm>
            <a:off x="8318500" y="2348983"/>
            <a:ext cx="3873501" cy="2160033"/>
          </a:xfrm>
          <a:prstGeom prst="rect">
            <a:avLst/>
          </a:prstGeom>
        </p:spPr>
      </p:pic>
      <p:sp>
        <p:nvSpPr>
          <p:cNvPr id="8" name="Tekstvak 7">
            <a:extLst>
              <a:ext uri="{FF2B5EF4-FFF2-40B4-BE49-F238E27FC236}">
                <a16:creationId xmlns:a16="http://schemas.microsoft.com/office/drawing/2014/main" id="{C01D0706-779F-4202-903B-C271DC9C4112}"/>
              </a:ext>
            </a:extLst>
          </p:cNvPr>
          <p:cNvSpPr txBox="1"/>
          <p:nvPr/>
        </p:nvSpPr>
        <p:spPr>
          <a:xfrm>
            <a:off x="759371" y="1933093"/>
            <a:ext cx="7501321" cy="53245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E50856"/>
              </a:buClr>
              <a:buSzTx/>
              <a:buFontTx/>
              <a:buNone/>
              <a:tabLst/>
              <a:defRPr/>
            </a:pPr>
            <a:r>
              <a:rPr lang="nl-NL" sz="2400" dirty="0">
                <a:solidFill>
                  <a:prstClr val="black"/>
                </a:solidFill>
                <a:latin typeface="Calibri" panose="020F0502020204030204" pitchFamily="34" charset="0"/>
                <a:cs typeface="Calibri" panose="020F0502020204030204" pitchFamily="34" charset="0"/>
              </a:rPr>
              <a:t>Week 2-3: Presenteren</a:t>
            </a:r>
          </a:p>
          <a:p>
            <a:pPr marL="742950" lvl="1" indent="-285750">
              <a:buClr>
                <a:srgbClr val="E50856"/>
              </a:buClr>
              <a:buFont typeface="Arial" panose="020B0604020202020204" pitchFamily="34" charset="0"/>
              <a:buChar char="•"/>
              <a:defRPr/>
            </a:pPr>
            <a:r>
              <a:rPr lang="nl-NL" sz="2000" dirty="0">
                <a:solidFill>
                  <a:schemeClr val="tx2"/>
                </a:solidFill>
                <a:latin typeface="Calibri" panose="020F0502020204030204" pitchFamily="34" charset="0"/>
                <a:cs typeface="Calibri" panose="020F0502020204030204" pitchFamily="34" charset="0"/>
              </a:rPr>
              <a:t>Week 2: Je belangrijkste instrument: jij als presentator </a:t>
            </a:r>
          </a:p>
          <a:p>
            <a:pPr marL="742950" lvl="1" indent="-285750">
              <a:buClr>
                <a:srgbClr val="E50856"/>
              </a:buClr>
              <a:buFont typeface="Arial" panose="020B0604020202020204" pitchFamily="34" charset="0"/>
              <a:buChar char="•"/>
              <a:defRPr/>
            </a:pPr>
            <a:r>
              <a:rPr lang="nl-NL" sz="2000" dirty="0">
                <a:solidFill>
                  <a:schemeClr val="bg1">
                    <a:lumMod val="50000"/>
                  </a:schemeClr>
                </a:solidFill>
                <a:latin typeface="Calibri" panose="020F0502020204030204" pitchFamily="34" charset="0"/>
                <a:cs typeface="Calibri" panose="020F0502020204030204" pitchFamily="34" charset="0"/>
              </a:rPr>
              <a:t>Week 3: Toepassen en oefenen: jouw presentatie</a:t>
            </a:r>
          </a:p>
          <a:p>
            <a:pPr marL="0" marR="0" lvl="0" indent="0" algn="l" defTabSz="914400" rtl="0" eaLnBrk="1" fontAlgn="auto" latinLnBrk="0" hangingPunct="1">
              <a:lnSpc>
                <a:spcPct val="100000"/>
              </a:lnSpc>
              <a:spcBef>
                <a:spcPts val="0"/>
              </a:spcBef>
              <a:spcAft>
                <a:spcPts val="0"/>
              </a:spcAft>
              <a:buClr>
                <a:srgbClr val="E50856"/>
              </a:buClr>
              <a:buSzTx/>
              <a:buFontTx/>
              <a:buNone/>
              <a:tabLst/>
              <a:defRPr/>
            </a:pPr>
            <a:endParaRPr lang="nl-NL" sz="2400" dirty="0">
              <a:solidFill>
                <a:prstClr val="black"/>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E50856"/>
              </a:buClr>
              <a:buSzTx/>
              <a:buFontTx/>
              <a:buNone/>
              <a:tabLst/>
              <a:defRPr/>
            </a:pPr>
            <a:r>
              <a:rPr kumimoji="0" lang="nl-NL" sz="2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Week</a:t>
            </a:r>
            <a:r>
              <a:rPr kumimoji="0" lang="nl-NL" sz="2400" b="0" i="0" u="none" strike="noStrike" kern="1200" cap="none" spc="0" normalizeH="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 4-6: </a:t>
            </a:r>
            <a:r>
              <a:rPr kumimoji="0" lang="nl-NL" sz="2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Gesprekken</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Voorbereiding met DROP model</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Gespreksniveaus en –technieken</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Feedback, weerstand en reflecteren</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endParaRPr lang="nl-NL" sz="2000" dirty="0">
              <a:solidFill>
                <a:schemeClr val="bg1">
                  <a:lumMod val="50000"/>
                </a:schemeClr>
              </a:solidFill>
              <a:latin typeface="Calibri" panose="020F0502020204030204" pitchFamily="34" charset="0"/>
              <a:cs typeface="Calibri" panose="020F0502020204030204" pitchFamily="34" charset="0"/>
            </a:endParaRPr>
          </a:p>
          <a:p>
            <a:pPr>
              <a:buClr>
                <a:srgbClr val="E50856"/>
              </a:buClr>
            </a:pPr>
            <a:r>
              <a:rPr lang="nl-NL" sz="2400" b="1" dirty="0">
                <a:solidFill>
                  <a:schemeClr val="tx2"/>
                </a:solidFill>
                <a:latin typeface="Calibri" panose="020F0502020204030204" pitchFamily="34" charset="0"/>
                <a:cs typeface="Calibri" panose="020F0502020204030204" pitchFamily="34" charset="0"/>
              </a:rPr>
              <a:t>Voorbereiding volgende bijeenkomst</a:t>
            </a:r>
            <a:r>
              <a:rPr lang="nl-NL" sz="2400" dirty="0">
                <a:latin typeface="Calibri" panose="020F0502020204030204" pitchFamily="34" charset="0"/>
                <a:cs typeface="Calibri" panose="020F0502020204030204" pitchFamily="34" charset="0"/>
              </a:rPr>
              <a:t>	</a:t>
            </a:r>
          </a:p>
          <a:p>
            <a:pPr marL="800100" lvl="1" indent="-342900">
              <a:buClr>
                <a:srgbClr val="E50856"/>
              </a:buClr>
              <a:buFont typeface="Arial" panose="020B0604020202020204" pitchFamily="34" charset="0"/>
              <a:buChar char="•"/>
            </a:pPr>
            <a:r>
              <a:rPr lang="nl-NL" sz="2000" dirty="0">
                <a:latin typeface="Calibri" panose="020F0502020204030204" pitchFamily="34" charset="0"/>
                <a:cs typeface="Calibri" panose="020F0502020204030204" pitchFamily="34" charset="0"/>
              </a:rPr>
              <a:t>Lees artikel ‘maak je punt’ (onderwijs online) </a:t>
            </a:r>
          </a:p>
          <a:p>
            <a:pPr marL="800100" lvl="1" indent="-342900">
              <a:buClr>
                <a:srgbClr val="E50856"/>
              </a:buClr>
              <a:buFont typeface="Arial" panose="020B0604020202020204" pitchFamily="34" charset="0"/>
              <a:buChar char="•"/>
            </a:pPr>
            <a:r>
              <a:rPr lang="nl-NL" sz="2000" dirty="0">
                <a:latin typeface="Calibri" panose="020F0502020204030204" pitchFamily="34" charset="0"/>
                <a:cs typeface="Calibri" panose="020F0502020204030204" pitchFamily="34" charset="0"/>
              </a:rPr>
              <a:t>Start met de voorbereiding van je eigen presentatie </a:t>
            </a:r>
          </a:p>
          <a:p>
            <a:pPr marL="1257300" lvl="2" indent="-342900">
              <a:buClr>
                <a:srgbClr val="E50856"/>
              </a:buClr>
              <a:buFont typeface="Arial" panose="020B0604020202020204" pitchFamily="34" charset="0"/>
              <a:buChar char="•"/>
            </a:pPr>
            <a:r>
              <a:rPr lang="nl-NL" dirty="0">
                <a:latin typeface="Calibri" panose="020F0502020204030204" pitchFamily="34" charset="0"/>
                <a:cs typeface="Calibri" panose="020F0502020204030204" pitchFamily="34" charset="0"/>
              </a:rPr>
              <a:t>zie vragen volgende sheet</a:t>
            </a:r>
          </a:p>
          <a:p>
            <a:pPr marL="800100" lvl="1" indent="-342900">
              <a:buClr>
                <a:srgbClr val="E50856"/>
              </a:buClr>
              <a:buFont typeface="Arial" panose="020B0604020202020204" pitchFamily="34" charset="0"/>
              <a:buChar char="•"/>
            </a:pPr>
            <a:r>
              <a:rPr lang="nl-NL" sz="2000" dirty="0">
                <a:latin typeface="Calibri" panose="020F0502020204030204" pitchFamily="34" charset="0"/>
                <a:cs typeface="Calibri" panose="020F0502020204030204" pitchFamily="34" charset="0"/>
              </a:rPr>
              <a:t>Zoek inspirerende voorbeelden </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endParaRPr kumimoji="0" lang="nl-NL"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4936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Handen die deeg uitrollen met een houten deegroller">
            <a:extLst>
              <a:ext uri="{FF2B5EF4-FFF2-40B4-BE49-F238E27FC236}">
                <a16:creationId xmlns:a16="http://schemas.microsoft.com/office/drawing/2014/main" id="{AFA02250-0884-4086-928D-EAA372487D6A}"/>
              </a:ext>
            </a:extLst>
          </p:cNvPr>
          <p:cNvPicPr>
            <a:picLocks noChangeAspect="1"/>
          </p:cNvPicPr>
          <p:nvPr/>
        </p:nvPicPr>
        <p:blipFill rotWithShape="1">
          <a:blip r:embed="rId3">
            <a:alphaModFix amt="42000"/>
          </a:blip>
          <a:srcRect l="44654" t="2150" r="16661" b="1"/>
          <a:stretch/>
        </p:blipFill>
        <p:spPr>
          <a:xfrm>
            <a:off x="8123913" y="0"/>
            <a:ext cx="4068087" cy="6858000"/>
          </a:xfrm>
          <a:prstGeom prst="rect">
            <a:avLst/>
          </a:prstGeom>
        </p:spPr>
      </p:pic>
      <p:sp>
        <p:nvSpPr>
          <p:cNvPr id="4" name="Titel 3">
            <a:extLst>
              <a:ext uri="{FF2B5EF4-FFF2-40B4-BE49-F238E27FC236}">
                <a16:creationId xmlns:a16="http://schemas.microsoft.com/office/drawing/2014/main" id="{8589AE21-B77B-4B09-86A3-909E732A9C49}"/>
              </a:ext>
            </a:extLst>
          </p:cNvPr>
          <p:cNvSpPr>
            <a:spLocks noGrp="1"/>
          </p:cNvSpPr>
          <p:nvPr>
            <p:ph type="title"/>
          </p:nvPr>
        </p:nvSpPr>
        <p:spPr>
          <a:xfrm>
            <a:off x="568144" y="389700"/>
            <a:ext cx="7285713" cy="1325563"/>
          </a:xfrm>
        </p:spPr>
        <p:txBody>
          <a:bodyPr>
            <a:normAutofit/>
          </a:bodyPr>
          <a:lstStyle/>
          <a:p>
            <a:r>
              <a:rPr lang="en-US" sz="4000" cap="none" dirty="0" err="1">
                <a:latin typeface="Calibri" panose="020F0502020204030204" pitchFamily="34" charset="0"/>
                <a:cs typeface="Calibri" panose="020F0502020204030204" pitchFamily="34" charset="0"/>
              </a:rPr>
              <a:t>Een</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goede</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voorbereiding</a:t>
            </a:r>
            <a:r>
              <a:rPr lang="en-US" sz="4000" cap="none" dirty="0">
                <a:latin typeface="Calibri" panose="020F0502020204030204" pitchFamily="34" charset="0"/>
                <a:cs typeface="Calibri" panose="020F0502020204030204" pitchFamily="34" charset="0"/>
              </a:rPr>
              <a:t>…</a:t>
            </a:r>
          </a:p>
        </p:txBody>
      </p:sp>
      <p:sp>
        <p:nvSpPr>
          <p:cNvPr id="7" name="Tijdelijke aanduiding voor dianummer 6">
            <a:extLst>
              <a:ext uri="{FF2B5EF4-FFF2-40B4-BE49-F238E27FC236}">
                <a16:creationId xmlns:a16="http://schemas.microsoft.com/office/drawing/2014/main" id="{2127BDBE-9E47-4456-A8C8-66497142C7ED}"/>
              </a:ext>
            </a:extLst>
          </p:cNvPr>
          <p:cNvSpPr>
            <a:spLocks noGrp="1"/>
          </p:cNvSpPr>
          <p:nvPr>
            <p:ph type="sldNum" sz="quarter" idx="20"/>
          </p:nvPr>
        </p:nvSpPr>
        <p:spPr/>
        <p:txBody>
          <a:bodyPr/>
          <a:lstStyle/>
          <a:p>
            <a:fld id="{FACE7509-F60A-4509-9491-CD4ED7B54EDD}" type="slidenum">
              <a:rPr lang="nl-NL" smtClean="0"/>
              <a:pPr/>
              <a:t>48</a:t>
            </a:fld>
            <a:endParaRPr lang="nl-NL"/>
          </a:p>
        </p:txBody>
      </p:sp>
      <p:sp>
        <p:nvSpPr>
          <p:cNvPr id="8" name="Rectangle 3">
            <a:extLst>
              <a:ext uri="{FF2B5EF4-FFF2-40B4-BE49-F238E27FC236}">
                <a16:creationId xmlns:a16="http://schemas.microsoft.com/office/drawing/2014/main" id="{0C6260D1-24B6-4C0F-B6BB-ADB288C7D28F}"/>
              </a:ext>
            </a:extLst>
          </p:cNvPr>
          <p:cNvSpPr txBox="1">
            <a:spLocks noChangeArrowheads="1"/>
          </p:cNvSpPr>
          <p:nvPr/>
        </p:nvSpPr>
        <p:spPr>
          <a:xfrm>
            <a:off x="568144" y="1935664"/>
            <a:ext cx="8334702" cy="3880773"/>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lvl="2">
              <a:lnSpc>
                <a:spcPct val="80000"/>
              </a:lnSpc>
              <a:defRPr/>
            </a:pPr>
            <a:endParaRPr lang="nl-NL" dirty="0"/>
          </a:p>
          <a:p>
            <a:pPr marL="909637" lvl="2" indent="0">
              <a:lnSpc>
                <a:spcPct val="80000"/>
              </a:lnSpc>
              <a:buFont typeface="Arial" panose="020B0604020202020204" pitchFamily="34" charset="0"/>
              <a:buNone/>
              <a:defRPr/>
            </a:pPr>
            <a:endParaRPr lang="nl-NL" sz="1100" dirty="0"/>
          </a:p>
        </p:txBody>
      </p:sp>
      <p:sp>
        <p:nvSpPr>
          <p:cNvPr id="9" name="Tijdelijke aanduiding voor inhoud 2">
            <a:extLst>
              <a:ext uri="{FF2B5EF4-FFF2-40B4-BE49-F238E27FC236}">
                <a16:creationId xmlns:a16="http://schemas.microsoft.com/office/drawing/2014/main" id="{65439460-2486-4AA4-AAB0-B11C66E3C921}"/>
              </a:ext>
            </a:extLst>
          </p:cNvPr>
          <p:cNvSpPr txBox="1">
            <a:spLocks/>
          </p:cNvSpPr>
          <p:nvPr/>
        </p:nvSpPr>
        <p:spPr>
          <a:xfrm>
            <a:off x="628650" y="1925638"/>
            <a:ext cx="7380233" cy="4259262"/>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gn="just">
              <a:buNone/>
            </a:pPr>
            <a:r>
              <a:rPr lang="nl-NL" sz="1400" i="1" dirty="0"/>
              <a:t>‘Presenteren is, net als schrijven trouwens, een manier om iets voor elkaar te krijgen, om invloed uit te oefenen op je publiek.’</a:t>
            </a:r>
            <a:r>
              <a:rPr lang="nl-NL" sz="1100" i="1" dirty="0"/>
              <a:t>(Uit Artikel Maak je punt (de Graaf, 2015, pag. 2))</a:t>
            </a:r>
          </a:p>
          <a:p>
            <a:pPr marL="0" indent="0">
              <a:buNone/>
            </a:pPr>
            <a:endParaRPr lang="nl-NL" sz="1600" dirty="0">
              <a:latin typeface="Calibri" panose="020F0502020204030204" pitchFamily="34" charset="0"/>
              <a:cs typeface="Calibri" panose="020F0502020204030204" pitchFamily="34" charset="0"/>
            </a:endParaRPr>
          </a:p>
          <a:p>
            <a:pPr marL="0" indent="0">
              <a:buNone/>
            </a:pPr>
            <a:r>
              <a:rPr lang="nl-NL" b="1" dirty="0">
                <a:latin typeface="Calibri" panose="020F0502020204030204" pitchFamily="34" charset="0"/>
                <a:cs typeface="Calibri" panose="020F0502020204030204" pitchFamily="34" charset="0"/>
              </a:rPr>
              <a:t>Schrijf voor jezelf op: </a:t>
            </a: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Waar gaat je presentatie over? En waarover niet? (afbakening onderwerp)</a:t>
            </a: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Welke boodschap wil je overbrengen?</a:t>
            </a: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Wie zijn je luisteraars? (doelgroep)</a:t>
            </a: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Wat wil je bereiken bij je publiek? (doel)</a:t>
            </a: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Wanneer ben je zelf tevreden? </a:t>
            </a: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Wat zijn de externe factoren (locatie, tijdstip, duur, faciliteiten)?</a:t>
            </a:r>
          </a:p>
          <a:p>
            <a:pPr marL="457200" indent="-457200">
              <a:buClr>
                <a:srgbClr val="E50856"/>
              </a:buClr>
              <a:buFont typeface="+mj-lt"/>
              <a:buAutoNum type="arabicPeriod"/>
            </a:pPr>
            <a:r>
              <a:rPr lang="nl-NL" dirty="0">
                <a:solidFill>
                  <a:srgbClr val="E50856"/>
                </a:solidFill>
                <a:latin typeface="Calibri" panose="020F0502020204030204" pitchFamily="34" charset="0"/>
                <a:cs typeface="Calibri" panose="020F0502020204030204" pitchFamily="34" charset="0"/>
              </a:rPr>
              <a:t>En…Hoe ben je zelf als spreker? (sterktes, zwaktes in presenteren zoals houding, intonatie, formuleren)</a:t>
            </a:r>
            <a:endParaRPr lang="nl-NL" dirty="0">
              <a:solidFill>
                <a:srgbClr val="E50856"/>
              </a:solidFill>
            </a:endParaRPr>
          </a:p>
        </p:txBody>
      </p:sp>
    </p:spTree>
    <p:extLst>
      <p:ext uri="{BB962C8B-B14F-4D97-AF65-F5344CB8AC3E}">
        <p14:creationId xmlns:p14="http://schemas.microsoft.com/office/powerpoint/2010/main" val="241381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Handen op de oren">
            <a:extLst>
              <a:ext uri="{FF2B5EF4-FFF2-40B4-BE49-F238E27FC236}">
                <a16:creationId xmlns:a16="http://schemas.microsoft.com/office/drawing/2014/main" id="{31B4B192-54AC-4B87-974C-94CA8AF6B06D}"/>
              </a:ext>
            </a:extLst>
          </p:cNvPr>
          <p:cNvPicPr>
            <a:picLocks noChangeAspect="1"/>
          </p:cNvPicPr>
          <p:nvPr/>
        </p:nvPicPr>
        <p:blipFill>
          <a:blip r:embed="rId2">
            <a:alphaModFix amt="23000"/>
          </a:blip>
          <a:stretch>
            <a:fillRect/>
          </a:stretch>
        </p:blipFill>
        <p:spPr>
          <a:xfrm>
            <a:off x="0" y="-608522"/>
            <a:ext cx="12192000" cy="8075043"/>
          </a:xfrm>
          <a:prstGeom prst="rect">
            <a:avLst/>
          </a:prstGeom>
        </p:spPr>
      </p:pic>
      <p:sp>
        <p:nvSpPr>
          <p:cNvPr id="4" name="Tekstvak 3">
            <a:extLst>
              <a:ext uri="{FF2B5EF4-FFF2-40B4-BE49-F238E27FC236}">
                <a16:creationId xmlns:a16="http://schemas.microsoft.com/office/drawing/2014/main" id="{AA2CCDD7-4ED5-40F6-8292-9BFA25F9D705}"/>
              </a:ext>
            </a:extLst>
          </p:cNvPr>
          <p:cNvSpPr txBox="1"/>
          <p:nvPr/>
        </p:nvSpPr>
        <p:spPr>
          <a:xfrm>
            <a:off x="2785441" y="2521059"/>
            <a:ext cx="6621118" cy="2000548"/>
          </a:xfrm>
          <a:prstGeom prst="rect">
            <a:avLst/>
          </a:prstGeom>
          <a:noFill/>
        </p:spPr>
        <p:txBody>
          <a:bodyPr wrap="square" rtlCol="0">
            <a:spAutoFit/>
          </a:bodyPr>
          <a:lstStyle/>
          <a:p>
            <a:pPr algn="ctr"/>
            <a:r>
              <a:rPr lang="nl-NL" sz="4400" b="1" dirty="0">
                <a:latin typeface="Calibri" panose="020F0502020204030204" pitchFamily="34" charset="0"/>
                <a:cs typeface="Calibri" panose="020F0502020204030204" pitchFamily="34" charset="0"/>
              </a:rPr>
              <a:t>Mondelinge communicatie</a:t>
            </a:r>
          </a:p>
          <a:p>
            <a:pPr algn="ctr"/>
            <a:r>
              <a:rPr lang="nl-NL" sz="3200" dirty="0">
                <a:latin typeface="Calibri" panose="020F0502020204030204" pitchFamily="34" charset="0"/>
                <a:cs typeface="Calibri" panose="020F0502020204030204" pitchFamily="34" charset="0"/>
              </a:rPr>
              <a:t>Hoofdfase Deeltijd</a:t>
            </a:r>
          </a:p>
          <a:p>
            <a:pPr algn="ctr"/>
            <a:r>
              <a:rPr lang="nl-NL" sz="3200" dirty="0">
                <a:latin typeface="Calibri" panose="020F0502020204030204" pitchFamily="34" charset="0"/>
                <a:cs typeface="Calibri" panose="020F0502020204030204" pitchFamily="34" charset="0"/>
              </a:rPr>
              <a:t>Bijeenkomst 2 (van 6) </a:t>
            </a:r>
          </a:p>
          <a:p>
            <a:pPr algn="ctr"/>
            <a:r>
              <a:rPr lang="nl-NL" sz="1600" dirty="0">
                <a:latin typeface="Calibri" panose="020F0502020204030204" pitchFamily="34" charset="0"/>
                <a:cs typeface="Calibri" panose="020F0502020204030204" pitchFamily="34" charset="0"/>
              </a:rPr>
              <a:t>2022 -2023</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908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701566" y="17031"/>
            <a:ext cx="10515600" cy="1325563"/>
          </a:xfrm>
        </p:spPr>
        <p:txBody>
          <a:bodyPr>
            <a:normAutofit/>
          </a:bodyPr>
          <a:lstStyle/>
          <a:p>
            <a:r>
              <a:rPr lang="nl-NL" sz="3600" cap="none" dirty="0">
                <a:latin typeface="Calibri" panose="020F0502020204030204" pitchFamily="34" charset="0"/>
                <a:cs typeface="Calibri" panose="020F0502020204030204" pitchFamily="34" charset="0"/>
              </a:rPr>
              <a:t>Programma Mondelinge communicatie</a:t>
            </a:r>
          </a:p>
        </p:txBody>
      </p:sp>
      <p:sp>
        <p:nvSpPr>
          <p:cNvPr id="2" name="Tijdelijke aanduiding voor dianummer 1">
            <a:extLst>
              <a:ext uri="{FF2B5EF4-FFF2-40B4-BE49-F238E27FC236}">
                <a16:creationId xmlns:a16="http://schemas.microsoft.com/office/drawing/2014/main" id="{372A916A-6A26-4385-ABCA-6A37499E3DA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6" name="Tekstvak 5">
            <a:extLst>
              <a:ext uri="{FF2B5EF4-FFF2-40B4-BE49-F238E27FC236}">
                <a16:creationId xmlns:a16="http://schemas.microsoft.com/office/drawing/2014/main" id="{76673F71-9670-44E7-AD38-FBEA96F40831}"/>
              </a:ext>
            </a:extLst>
          </p:cNvPr>
          <p:cNvSpPr txBox="1"/>
          <p:nvPr/>
        </p:nvSpPr>
        <p:spPr>
          <a:xfrm>
            <a:off x="701566" y="2063816"/>
            <a:ext cx="7501321" cy="38472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E50856"/>
              </a:buClr>
              <a:buSzTx/>
              <a:buFontTx/>
              <a:buNone/>
              <a:tabLst/>
              <a:defRPr/>
            </a:pPr>
            <a:r>
              <a:rPr kumimoji="0" lang="nl-NL"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Volgende bijeenkomsten</a:t>
            </a:r>
          </a:p>
          <a:p>
            <a:pPr marL="0" marR="0" lvl="0" indent="0" algn="l" defTabSz="914400" rtl="0" eaLnBrk="1" fontAlgn="auto" latinLnBrk="0" hangingPunct="1">
              <a:lnSpc>
                <a:spcPct val="100000"/>
              </a:lnSpc>
              <a:spcBef>
                <a:spcPts val="0"/>
              </a:spcBef>
              <a:spcAft>
                <a:spcPts val="0"/>
              </a:spcAft>
              <a:buClr>
                <a:srgbClr val="E50856"/>
              </a:buClr>
              <a:buSzTx/>
              <a:buFontTx/>
              <a:buNone/>
              <a:tabLst/>
              <a:defRPr/>
            </a:pPr>
            <a:endParaRPr lang="nl-NL" sz="2400" b="1" noProof="0" dirty="0">
              <a:solidFill>
                <a:prstClr val="black"/>
              </a:solidFill>
              <a:highlight>
                <a:srgbClr val="FFFF00"/>
              </a:highligh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E50856"/>
              </a:buClr>
              <a:buSzTx/>
              <a:buFontTx/>
              <a:buNone/>
              <a:tabLst/>
              <a:defRPr/>
            </a:pPr>
            <a:r>
              <a:rPr lang="nl-NL" sz="2400" dirty="0">
                <a:solidFill>
                  <a:prstClr val="black"/>
                </a:solidFill>
                <a:latin typeface="Calibri" panose="020F0502020204030204" pitchFamily="34" charset="0"/>
                <a:cs typeface="Calibri" panose="020F0502020204030204" pitchFamily="34" charset="0"/>
              </a:rPr>
              <a:t>Week 2-3: Presenteren</a:t>
            </a:r>
          </a:p>
          <a:p>
            <a:pPr marL="742950" lvl="1" indent="-285750">
              <a:buClr>
                <a:srgbClr val="E50856"/>
              </a:buClr>
              <a:buFont typeface="Arial" panose="020B0604020202020204" pitchFamily="34" charset="0"/>
              <a:buChar char="•"/>
              <a:defRPr/>
            </a:pPr>
            <a:r>
              <a:rPr lang="nl-NL" sz="2000" dirty="0">
                <a:solidFill>
                  <a:prstClr val="black"/>
                </a:solidFill>
                <a:latin typeface="Calibri" panose="020F0502020204030204" pitchFamily="34" charset="0"/>
                <a:cs typeface="Calibri" panose="020F0502020204030204" pitchFamily="34" charset="0"/>
              </a:rPr>
              <a:t>Je belangrijkste instrument: jij als presentator </a:t>
            </a:r>
          </a:p>
          <a:p>
            <a:pPr marL="742950" lvl="1" indent="-285750">
              <a:buClr>
                <a:srgbClr val="E50856"/>
              </a:buClr>
              <a:buFont typeface="Arial" panose="020B0604020202020204" pitchFamily="34" charset="0"/>
              <a:buChar char="•"/>
              <a:defRPr/>
            </a:pPr>
            <a:r>
              <a:rPr lang="nl-NL" sz="2000" dirty="0">
                <a:solidFill>
                  <a:prstClr val="black"/>
                </a:solidFill>
                <a:latin typeface="Calibri" panose="020F0502020204030204" pitchFamily="34" charset="0"/>
                <a:cs typeface="Calibri" panose="020F0502020204030204" pitchFamily="34" charset="0"/>
              </a:rPr>
              <a:t>Toepassen en oefenen: jouw presentatie</a:t>
            </a:r>
          </a:p>
          <a:p>
            <a:pPr marL="0" marR="0" lvl="0" indent="0" algn="l" defTabSz="914400" rtl="0" eaLnBrk="1" fontAlgn="auto" latinLnBrk="0" hangingPunct="1">
              <a:lnSpc>
                <a:spcPct val="100000"/>
              </a:lnSpc>
              <a:spcBef>
                <a:spcPts val="0"/>
              </a:spcBef>
              <a:spcAft>
                <a:spcPts val="0"/>
              </a:spcAft>
              <a:buClr>
                <a:srgbClr val="E50856"/>
              </a:buClr>
              <a:buSzTx/>
              <a:buFontTx/>
              <a:buNone/>
              <a:tabLst/>
              <a:defRPr/>
            </a:pPr>
            <a:endParaRPr lang="nl-NL" sz="2400" dirty="0">
              <a:solidFill>
                <a:prstClr val="black"/>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E50856"/>
              </a:buClr>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Week</a:t>
            </a:r>
            <a:r>
              <a:rPr kumimoji="0" lang="nl-NL" sz="2400" b="0" i="0" u="none" strike="noStrike" kern="1200" cap="none" spc="0" normalizeH="0" noProof="0" dirty="0">
                <a:ln>
                  <a:noFill/>
                </a:ln>
                <a:solidFill>
                  <a:prstClr val="black"/>
                </a:solidFill>
                <a:effectLst/>
                <a:uLnTx/>
                <a:uFillTx/>
                <a:latin typeface="Calibri" panose="020F0502020204030204" pitchFamily="34" charset="0"/>
                <a:ea typeface="+mn-ea"/>
                <a:cs typeface="Calibri" panose="020F0502020204030204" pitchFamily="34" charset="0"/>
              </a:rPr>
              <a:t> 4-6: </a:t>
            </a:r>
            <a:r>
              <a:rPr kumimoji="0" lang="nl-NL"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Gesprekken</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Voorbereiding met DROP model</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Gespreksniveaus en –technieken</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Feedback, weerstand en reflecteren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pic>
        <p:nvPicPr>
          <p:cNvPr id="7" name="Afbeelding 6">
            <a:extLst>
              <a:ext uri="{FF2B5EF4-FFF2-40B4-BE49-F238E27FC236}">
                <a16:creationId xmlns:a16="http://schemas.microsoft.com/office/drawing/2014/main" id="{F191CCAC-666B-48A5-8DDC-EF890B52CC58}"/>
              </a:ext>
            </a:extLst>
          </p:cNvPr>
          <p:cNvPicPr>
            <a:picLocks noChangeAspect="1"/>
          </p:cNvPicPr>
          <p:nvPr/>
        </p:nvPicPr>
        <p:blipFill>
          <a:blip r:embed="rId3"/>
          <a:stretch>
            <a:fillRect/>
          </a:stretch>
        </p:blipFill>
        <p:spPr>
          <a:xfrm>
            <a:off x="8318500" y="2"/>
            <a:ext cx="3873500" cy="6857998"/>
          </a:xfrm>
          <a:prstGeom prst="rect">
            <a:avLst/>
          </a:prstGeom>
        </p:spPr>
      </p:pic>
      <p:pic>
        <p:nvPicPr>
          <p:cNvPr id="5" name="Afbeelding 4" descr="Groep jonge mensen in een kring in de sportschool">
            <a:extLst>
              <a:ext uri="{FF2B5EF4-FFF2-40B4-BE49-F238E27FC236}">
                <a16:creationId xmlns:a16="http://schemas.microsoft.com/office/drawing/2014/main" id="{59FF8718-9CFB-448B-8585-10A361930B93}"/>
              </a:ext>
            </a:extLst>
          </p:cNvPr>
          <p:cNvPicPr>
            <a:picLocks noChangeAspect="1"/>
          </p:cNvPicPr>
          <p:nvPr/>
        </p:nvPicPr>
        <p:blipFill rotWithShape="1">
          <a:blip r:embed="rId4"/>
          <a:srcRect t="9968" r="19090" b="22336"/>
          <a:stretch/>
        </p:blipFill>
        <p:spPr>
          <a:xfrm>
            <a:off x="8318500" y="2348983"/>
            <a:ext cx="3873501" cy="2160033"/>
          </a:xfrm>
          <a:prstGeom prst="rect">
            <a:avLst/>
          </a:prstGeom>
        </p:spPr>
      </p:pic>
    </p:spTree>
    <p:extLst>
      <p:ext uri="{BB962C8B-B14F-4D97-AF65-F5344CB8AC3E}">
        <p14:creationId xmlns:p14="http://schemas.microsoft.com/office/powerpoint/2010/main" val="329034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normAutofit/>
          </a:bodyPr>
          <a:lstStyle/>
          <a:p>
            <a:r>
              <a:rPr lang="nl-NL" sz="3600" cap="none">
                <a:latin typeface="Calibri" panose="020F0502020204030204" pitchFamily="34" charset="0"/>
                <a:cs typeface="Calibri" panose="020F0502020204030204" pitchFamily="34" charset="0"/>
              </a:rPr>
              <a:t>Intermezzo </a:t>
            </a:r>
            <a:br>
              <a:rPr lang="nl-NL" sz="3600" cap="none">
                <a:latin typeface="Calibri" panose="020F0502020204030204" pitchFamily="34" charset="0"/>
                <a:cs typeface="Calibri" panose="020F0502020204030204" pitchFamily="34" charset="0"/>
              </a:rPr>
            </a:br>
            <a:r>
              <a:rPr lang="nl-NL" sz="3600" cap="none">
                <a:latin typeface="Calibri" panose="020F0502020204030204" pitchFamily="34" charset="0"/>
                <a:cs typeface="Calibri" panose="020F0502020204030204" pitchFamily="34" charset="0"/>
              </a:rPr>
              <a:t>schriftelijke communicatie</a:t>
            </a:r>
            <a:endParaRPr lang="nl-NL" sz="3600" cap="none" dirty="0">
              <a:latin typeface="Calibri" panose="020F0502020204030204" pitchFamily="34" charset="0"/>
              <a:cs typeface="Calibri" panose="020F0502020204030204" pitchFamily="34" charset="0"/>
            </a:endParaRPr>
          </a:p>
        </p:txBody>
      </p:sp>
      <p:sp>
        <p:nvSpPr>
          <p:cNvPr id="2" name="Tijdelijke aanduiding voor dianummer 1">
            <a:extLst>
              <a:ext uri="{FF2B5EF4-FFF2-40B4-BE49-F238E27FC236}">
                <a16:creationId xmlns:a16="http://schemas.microsoft.com/office/drawing/2014/main" id="{372A916A-6A26-4385-ABCA-6A37499E3DA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3" name="Tekstvak 2">
            <a:extLst>
              <a:ext uri="{FF2B5EF4-FFF2-40B4-BE49-F238E27FC236}">
                <a16:creationId xmlns:a16="http://schemas.microsoft.com/office/drawing/2014/main" id="{912F1492-737D-4787-8F6A-92C916668825}"/>
              </a:ext>
            </a:extLst>
          </p:cNvPr>
          <p:cNvSpPr txBox="1"/>
          <p:nvPr/>
        </p:nvSpPr>
        <p:spPr>
          <a:xfrm>
            <a:off x="1513490" y="3899687"/>
            <a:ext cx="3426372" cy="646331"/>
          </a:xfrm>
          <a:prstGeom prst="rect">
            <a:avLst/>
          </a:prstGeom>
          <a:noFill/>
        </p:spPr>
        <p:txBody>
          <a:bodyPr wrap="square" rtlCol="0">
            <a:spAutoFit/>
          </a:bodyPr>
          <a:lstStyle/>
          <a:p>
            <a:r>
              <a:rPr lang="nl-NL" dirty="0"/>
              <a:t>Waar heb je nog hulp bij nodig?</a:t>
            </a:r>
          </a:p>
          <a:p>
            <a:endParaRPr lang="nl-NL" dirty="0"/>
          </a:p>
        </p:txBody>
      </p:sp>
      <p:sp>
        <p:nvSpPr>
          <p:cNvPr id="12" name="Tekstvak 11">
            <a:extLst>
              <a:ext uri="{FF2B5EF4-FFF2-40B4-BE49-F238E27FC236}">
                <a16:creationId xmlns:a16="http://schemas.microsoft.com/office/drawing/2014/main" id="{3D4513F2-7764-4142-8108-283903B4178C}"/>
              </a:ext>
            </a:extLst>
          </p:cNvPr>
          <p:cNvSpPr txBox="1"/>
          <p:nvPr/>
        </p:nvSpPr>
        <p:spPr>
          <a:xfrm>
            <a:off x="6526924" y="3853521"/>
            <a:ext cx="3048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rial"/>
                <a:ea typeface="+mn-ea"/>
                <a:cs typeface="+mn-cs"/>
              </a:rPr>
              <a:t>Hoe ga je dat aanpakken?</a:t>
            </a:r>
          </a:p>
        </p:txBody>
      </p:sp>
      <p:sp>
        <p:nvSpPr>
          <p:cNvPr id="13" name="Rechthoek 12" descr="Puzzelstukjes silhouet">
            <a:extLst>
              <a:ext uri="{FF2B5EF4-FFF2-40B4-BE49-F238E27FC236}">
                <a16:creationId xmlns:a16="http://schemas.microsoft.com/office/drawing/2014/main" id="{6999CC66-F04B-4FE6-913D-470155C40B92}"/>
              </a:ext>
            </a:extLst>
          </p:cNvPr>
          <p:cNvSpPr/>
          <p:nvPr/>
        </p:nvSpPr>
        <p:spPr>
          <a:xfrm>
            <a:off x="6931986" y="1890080"/>
            <a:ext cx="1944000" cy="1944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nl-NL"/>
          </a:p>
        </p:txBody>
      </p:sp>
      <p:sp>
        <p:nvSpPr>
          <p:cNvPr id="14" name="Rechthoek 13" descr="Zorg silhouet">
            <a:extLst>
              <a:ext uri="{FF2B5EF4-FFF2-40B4-BE49-F238E27FC236}">
                <a16:creationId xmlns:a16="http://schemas.microsoft.com/office/drawing/2014/main" id="{87DC613D-DC8C-4D00-AD19-AA8685B977DD}"/>
              </a:ext>
            </a:extLst>
          </p:cNvPr>
          <p:cNvSpPr/>
          <p:nvPr/>
        </p:nvSpPr>
        <p:spPr>
          <a:xfrm>
            <a:off x="2349269" y="1932246"/>
            <a:ext cx="1944000" cy="1944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nl-NL"/>
          </a:p>
        </p:txBody>
      </p:sp>
    </p:spTree>
    <p:extLst>
      <p:ext uri="{BB962C8B-B14F-4D97-AF65-F5344CB8AC3E}">
        <p14:creationId xmlns:p14="http://schemas.microsoft.com/office/powerpoint/2010/main" val="38143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0"/>
            <a:ext cx="10515600" cy="1325563"/>
          </a:xfrm>
        </p:spPr>
        <p:txBody>
          <a:bodyPr>
            <a:normAutofit/>
          </a:bodyPr>
          <a:lstStyle/>
          <a:p>
            <a:r>
              <a:rPr lang="nl-NL" sz="3600" cap="none" dirty="0">
                <a:latin typeface="Calibri" panose="020F0502020204030204" pitchFamily="34" charset="0"/>
                <a:cs typeface="Calibri" panose="020F0502020204030204" pitchFamily="34" charset="0"/>
              </a:rPr>
              <a:t>Vorige bijeenkomst en voorbereiding</a:t>
            </a:r>
          </a:p>
        </p:txBody>
      </p:sp>
      <p:sp>
        <p:nvSpPr>
          <p:cNvPr id="2" name="Tijdelijke aanduiding voor dianummer 1">
            <a:extLst>
              <a:ext uri="{FF2B5EF4-FFF2-40B4-BE49-F238E27FC236}">
                <a16:creationId xmlns:a16="http://schemas.microsoft.com/office/drawing/2014/main" id="{372A916A-6A26-4385-ABCA-6A37499E3DAF}"/>
              </a:ext>
            </a:extLst>
          </p:cNvPr>
          <p:cNvSpPr>
            <a:spLocks noGrp="1"/>
          </p:cNvSpPr>
          <p:nvPr>
            <p:ph type="sldNum" sz="quarter" idx="12"/>
          </p:nvPr>
        </p:nvSpPr>
        <p:spPr/>
        <p:txBody>
          <a:bodyPr/>
          <a:lstStyle/>
          <a:p>
            <a:fld id="{FACE7509-F60A-4509-9491-CD4ED7B54EDD}" type="slidenum">
              <a:rPr lang="nl-NL" smtClean="0"/>
              <a:pPr/>
              <a:t>51</a:t>
            </a:fld>
            <a:endParaRPr lang="nl-NL"/>
          </a:p>
        </p:txBody>
      </p:sp>
      <p:pic>
        <p:nvPicPr>
          <p:cNvPr id="7" name="Afbeelding 6">
            <a:extLst>
              <a:ext uri="{FF2B5EF4-FFF2-40B4-BE49-F238E27FC236}">
                <a16:creationId xmlns:a16="http://schemas.microsoft.com/office/drawing/2014/main" id="{F191CCAC-666B-48A5-8DDC-EF890B52CC58}"/>
              </a:ext>
            </a:extLst>
          </p:cNvPr>
          <p:cNvPicPr>
            <a:picLocks noChangeAspect="1"/>
          </p:cNvPicPr>
          <p:nvPr/>
        </p:nvPicPr>
        <p:blipFill>
          <a:blip r:embed="rId3"/>
          <a:stretch>
            <a:fillRect/>
          </a:stretch>
        </p:blipFill>
        <p:spPr>
          <a:xfrm>
            <a:off x="8318500" y="2"/>
            <a:ext cx="3873500" cy="6857998"/>
          </a:xfrm>
          <a:prstGeom prst="rect">
            <a:avLst/>
          </a:prstGeom>
        </p:spPr>
      </p:pic>
      <p:pic>
        <p:nvPicPr>
          <p:cNvPr id="9" name="Afbeelding 8" descr="Groep jonge mensen in een kring in de sportschool">
            <a:extLst>
              <a:ext uri="{FF2B5EF4-FFF2-40B4-BE49-F238E27FC236}">
                <a16:creationId xmlns:a16="http://schemas.microsoft.com/office/drawing/2014/main" id="{762647B4-4AE8-4030-BFD4-E3C03E38E105}"/>
              </a:ext>
            </a:extLst>
          </p:cNvPr>
          <p:cNvPicPr>
            <a:picLocks noChangeAspect="1"/>
          </p:cNvPicPr>
          <p:nvPr/>
        </p:nvPicPr>
        <p:blipFill rotWithShape="1">
          <a:blip r:embed="rId4"/>
          <a:srcRect t="9968" r="19090" b="22336"/>
          <a:stretch/>
        </p:blipFill>
        <p:spPr>
          <a:xfrm>
            <a:off x="8318500" y="2348983"/>
            <a:ext cx="3873501" cy="2160033"/>
          </a:xfrm>
          <a:prstGeom prst="rect">
            <a:avLst/>
          </a:prstGeom>
        </p:spPr>
      </p:pic>
      <p:sp>
        <p:nvSpPr>
          <p:cNvPr id="10" name="Tekstvak 9">
            <a:extLst>
              <a:ext uri="{FF2B5EF4-FFF2-40B4-BE49-F238E27FC236}">
                <a16:creationId xmlns:a16="http://schemas.microsoft.com/office/drawing/2014/main" id="{908C0979-F15B-457D-917C-A5E4CF29C783}"/>
              </a:ext>
            </a:extLst>
          </p:cNvPr>
          <p:cNvSpPr txBox="1"/>
          <p:nvPr/>
        </p:nvSpPr>
        <p:spPr>
          <a:xfrm>
            <a:off x="990160" y="2060456"/>
            <a:ext cx="7328339" cy="3693319"/>
          </a:xfrm>
          <a:prstGeom prst="rect">
            <a:avLst/>
          </a:prstGeom>
          <a:noFill/>
        </p:spPr>
        <p:txBody>
          <a:bodyPr wrap="square" rtlCol="0">
            <a:spAutoFit/>
          </a:bodyPr>
          <a:lstStyle/>
          <a:p>
            <a:pPr marL="342900" indent="-342900">
              <a:buClr>
                <a:srgbClr val="E508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Leeruitkomsten </a:t>
            </a:r>
          </a:p>
          <a:p>
            <a:pPr marL="342900" indent="-342900">
              <a:buClr>
                <a:srgbClr val="E508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Opzet bijeenkomsten </a:t>
            </a:r>
          </a:p>
          <a:p>
            <a:pPr marL="285750" indent="-285750">
              <a:buClr>
                <a:srgbClr val="E50856"/>
              </a:buClr>
              <a:buFont typeface="Arial" panose="020B0604020202020204" pitchFamily="34" charset="0"/>
              <a:buChar char="•"/>
            </a:pPr>
            <a:r>
              <a:rPr lang="nl-NL" sz="2400" dirty="0">
                <a:latin typeface="Calibri" panose="020F0502020204030204" pitchFamily="34" charset="0"/>
                <a:cs typeface="Calibri" panose="020F0502020204030204" pitchFamily="34" charset="0"/>
              </a:rPr>
              <a:t> Planmatige voorbereiding presenteren</a:t>
            </a:r>
          </a:p>
          <a:p>
            <a:pPr marL="800100" lvl="1" indent="-342900">
              <a:buClr>
                <a:srgbClr val="E50856"/>
              </a:buClr>
              <a:buFont typeface="Arial" panose="020B0604020202020204" pitchFamily="34" charset="0"/>
              <a:buChar char="•"/>
            </a:pPr>
            <a:r>
              <a:rPr lang="nl-NL" sz="2000" dirty="0">
                <a:latin typeface="Calibri" panose="020F0502020204030204" pitchFamily="34" charset="0"/>
                <a:cs typeface="Calibri" panose="020F0502020204030204" pitchFamily="34" charset="0"/>
              </a:rPr>
              <a:t>Doel, doelgroep, inhoud</a:t>
            </a:r>
          </a:p>
          <a:p>
            <a:pPr marL="800100" lvl="1" indent="-342900">
              <a:buClr>
                <a:srgbClr val="E50856"/>
              </a:buClr>
              <a:buFont typeface="Arial" panose="020B0604020202020204" pitchFamily="34" charset="0"/>
              <a:buChar char="•"/>
            </a:pPr>
            <a:r>
              <a:rPr lang="nl-NL" sz="2000" dirty="0">
                <a:latin typeface="Calibri" panose="020F0502020204030204" pitchFamily="34" charset="0"/>
                <a:cs typeface="Calibri" panose="020F0502020204030204" pitchFamily="34" charset="0"/>
              </a:rPr>
              <a:t>Inleiding – kern – slot</a:t>
            </a:r>
          </a:p>
          <a:p>
            <a:pPr marL="800100" lvl="1" indent="-342900">
              <a:buClr>
                <a:srgbClr val="E50856"/>
              </a:buClr>
              <a:buFont typeface="Arial" panose="020B0604020202020204" pitchFamily="34" charset="0"/>
              <a:buChar char="•"/>
            </a:pPr>
            <a:endParaRPr lang="nl-NL" sz="2000" dirty="0">
              <a:latin typeface="Calibri" panose="020F0502020204030204" pitchFamily="34" charset="0"/>
              <a:cs typeface="Calibri" panose="020F0502020204030204" pitchFamily="34" charset="0"/>
            </a:endParaRPr>
          </a:p>
          <a:p>
            <a:pPr>
              <a:buClr>
                <a:srgbClr val="E50856"/>
              </a:buClr>
            </a:pPr>
            <a:r>
              <a:rPr lang="nl-NL" sz="2400" b="1" dirty="0">
                <a:solidFill>
                  <a:schemeClr val="tx2"/>
                </a:solidFill>
                <a:latin typeface="Calibri" panose="020F0502020204030204" pitchFamily="34" charset="0"/>
                <a:cs typeface="Calibri" panose="020F0502020204030204" pitchFamily="34" charset="0"/>
              </a:rPr>
              <a:t>Voorbereiding deze bijeenkomst</a:t>
            </a:r>
            <a:r>
              <a:rPr lang="nl-NL" sz="2400" dirty="0">
                <a:latin typeface="Calibri" panose="020F0502020204030204" pitchFamily="34" charset="0"/>
                <a:cs typeface="Calibri" panose="020F0502020204030204" pitchFamily="34" charset="0"/>
              </a:rPr>
              <a:t>	</a:t>
            </a:r>
          </a:p>
          <a:p>
            <a:pPr marL="800100" lvl="1" indent="-342900">
              <a:buClr>
                <a:srgbClr val="E50856"/>
              </a:buClr>
              <a:buFont typeface="Arial" panose="020B0604020202020204" pitchFamily="34" charset="0"/>
              <a:buChar char="•"/>
            </a:pPr>
            <a:r>
              <a:rPr lang="nl-NL" sz="2000" dirty="0">
                <a:latin typeface="Calibri" panose="020F0502020204030204" pitchFamily="34" charset="0"/>
                <a:cs typeface="Calibri" panose="020F0502020204030204" pitchFamily="34" charset="0"/>
              </a:rPr>
              <a:t>Lees artikel ‘maak je punt’ (onderwijs online) </a:t>
            </a:r>
          </a:p>
          <a:p>
            <a:pPr marL="800100" lvl="1" indent="-342900">
              <a:buClr>
                <a:srgbClr val="E50856"/>
              </a:buClr>
              <a:buFont typeface="Arial" panose="020B0604020202020204" pitchFamily="34" charset="0"/>
              <a:buChar char="•"/>
            </a:pPr>
            <a:r>
              <a:rPr lang="nl-NL" sz="2000" dirty="0">
                <a:latin typeface="Calibri" panose="020F0502020204030204" pitchFamily="34" charset="0"/>
                <a:cs typeface="Calibri" panose="020F0502020204030204" pitchFamily="34" charset="0"/>
              </a:rPr>
              <a:t>Start met de voorbereiding van je eigen presentatie </a:t>
            </a:r>
          </a:p>
          <a:p>
            <a:pPr marL="1257300" lvl="2" indent="-342900">
              <a:buClr>
                <a:srgbClr val="E50856"/>
              </a:buClr>
              <a:buFont typeface="Arial" panose="020B0604020202020204" pitchFamily="34" charset="0"/>
              <a:buChar char="•"/>
            </a:pPr>
            <a:r>
              <a:rPr lang="nl-NL" dirty="0">
                <a:latin typeface="Calibri" panose="020F0502020204030204" pitchFamily="34" charset="0"/>
                <a:cs typeface="Calibri" panose="020F0502020204030204" pitchFamily="34" charset="0"/>
              </a:rPr>
              <a:t>zie vragen volgende sheet</a:t>
            </a:r>
          </a:p>
          <a:p>
            <a:pPr marL="800100" lvl="1" indent="-342900">
              <a:buClr>
                <a:srgbClr val="E50856"/>
              </a:buClr>
              <a:buFont typeface="Arial" panose="020B0604020202020204" pitchFamily="34" charset="0"/>
              <a:buChar char="•"/>
            </a:pPr>
            <a:r>
              <a:rPr lang="nl-NL" sz="2000" dirty="0">
                <a:latin typeface="Calibri" panose="020F0502020204030204" pitchFamily="34" charset="0"/>
                <a:cs typeface="Calibri" panose="020F0502020204030204" pitchFamily="34" charset="0"/>
              </a:rPr>
              <a:t>Zoek inspirerende voorbeelden </a:t>
            </a:r>
          </a:p>
        </p:txBody>
      </p:sp>
    </p:spTree>
    <p:extLst>
      <p:ext uri="{BB962C8B-B14F-4D97-AF65-F5344CB8AC3E}">
        <p14:creationId xmlns:p14="http://schemas.microsoft.com/office/powerpoint/2010/main" val="256540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701566" y="17031"/>
            <a:ext cx="10515600" cy="1325563"/>
          </a:xfrm>
        </p:spPr>
        <p:txBody>
          <a:bodyPr>
            <a:normAutofit/>
          </a:bodyPr>
          <a:lstStyle/>
          <a:p>
            <a:r>
              <a:rPr lang="nl-NL" sz="3600" cap="none" dirty="0">
                <a:latin typeface="Calibri" panose="020F0502020204030204" pitchFamily="34" charset="0"/>
                <a:cs typeface="Calibri" panose="020F0502020204030204" pitchFamily="34" charset="0"/>
              </a:rPr>
              <a:t>Deze en volgende bijeenkomsten</a:t>
            </a:r>
          </a:p>
        </p:txBody>
      </p:sp>
      <p:sp>
        <p:nvSpPr>
          <p:cNvPr id="2" name="Tijdelijke aanduiding voor dianummer 1">
            <a:extLst>
              <a:ext uri="{FF2B5EF4-FFF2-40B4-BE49-F238E27FC236}">
                <a16:creationId xmlns:a16="http://schemas.microsoft.com/office/drawing/2014/main" id="{372A916A-6A26-4385-ABCA-6A37499E3DA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6" name="Tekstvak 5">
            <a:extLst>
              <a:ext uri="{FF2B5EF4-FFF2-40B4-BE49-F238E27FC236}">
                <a16:creationId xmlns:a16="http://schemas.microsoft.com/office/drawing/2014/main" id="{76673F71-9670-44E7-AD38-FBEA96F40831}"/>
              </a:ext>
            </a:extLst>
          </p:cNvPr>
          <p:cNvSpPr txBox="1"/>
          <p:nvPr/>
        </p:nvSpPr>
        <p:spPr>
          <a:xfrm>
            <a:off x="701566" y="1943801"/>
            <a:ext cx="7501321" cy="31085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E50856"/>
              </a:buClr>
              <a:buSzTx/>
              <a:buFontTx/>
              <a:buNone/>
              <a:tabLst/>
              <a:defRPr/>
            </a:pPr>
            <a:r>
              <a:rPr lang="nl-NL" sz="2400" dirty="0">
                <a:solidFill>
                  <a:prstClr val="black"/>
                </a:solidFill>
                <a:latin typeface="Calibri" panose="020F0502020204030204" pitchFamily="34" charset="0"/>
                <a:cs typeface="Calibri" panose="020F0502020204030204" pitchFamily="34" charset="0"/>
              </a:rPr>
              <a:t>Week 2-3: Presenteren</a:t>
            </a:r>
          </a:p>
          <a:p>
            <a:pPr marL="742950" lvl="1" indent="-285750">
              <a:buClr>
                <a:srgbClr val="E50856"/>
              </a:buClr>
              <a:buFont typeface="Arial" panose="020B0604020202020204" pitchFamily="34" charset="0"/>
              <a:buChar char="•"/>
              <a:defRPr/>
            </a:pPr>
            <a:r>
              <a:rPr lang="nl-NL" sz="2000" dirty="0">
                <a:solidFill>
                  <a:prstClr val="black"/>
                </a:solidFill>
                <a:latin typeface="Calibri" panose="020F0502020204030204" pitchFamily="34" charset="0"/>
                <a:cs typeface="Calibri" panose="020F0502020204030204" pitchFamily="34" charset="0"/>
              </a:rPr>
              <a:t>Je belangrijkste instrument: jij als presentator </a:t>
            </a:r>
          </a:p>
          <a:p>
            <a:pPr marL="742950" lvl="1" indent="-285750">
              <a:buClr>
                <a:srgbClr val="E50856"/>
              </a:buClr>
              <a:buFont typeface="Arial" panose="020B0604020202020204" pitchFamily="34" charset="0"/>
              <a:buChar char="•"/>
              <a:defRPr/>
            </a:pPr>
            <a:r>
              <a:rPr lang="nl-NL" sz="2000" dirty="0">
                <a:solidFill>
                  <a:schemeClr val="bg1">
                    <a:lumMod val="50000"/>
                  </a:schemeClr>
                </a:solidFill>
                <a:latin typeface="Calibri" panose="020F0502020204030204" pitchFamily="34" charset="0"/>
                <a:cs typeface="Calibri" panose="020F0502020204030204" pitchFamily="34" charset="0"/>
              </a:rPr>
              <a:t>Toepassen en oefenen: jouw presentatie</a:t>
            </a:r>
          </a:p>
          <a:p>
            <a:pPr marL="0" marR="0" lvl="0" indent="0" algn="l" defTabSz="914400" rtl="0" eaLnBrk="1" fontAlgn="auto" latinLnBrk="0" hangingPunct="1">
              <a:lnSpc>
                <a:spcPct val="100000"/>
              </a:lnSpc>
              <a:spcBef>
                <a:spcPts val="0"/>
              </a:spcBef>
              <a:spcAft>
                <a:spcPts val="0"/>
              </a:spcAft>
              <a:buClr>
                <a:srgbClr val="E50856"/>
              </a:buClr>
              <a:buSzTx/>
              <a:buFontTx/>
              <a:buNone/>
              <a:tabLst/>
              <a:defRPr/>
            </a:pPr>
            <a:endParaRPr lang="nl-NL" sz="2400" dirty="0">
              <a:solidFill>
                <a:prstClr val="black"/>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E50856"/>
              </a:buClr>
              <a:buSzTx/>
              <a:buFontTx/>
              <a:buNone/>
              <a:tabLst/>
              <a:defRPr/>
            </a:pPr>
            <a:r>
              <a:rPr kumimoji="0" lang="nl-NL" sz="2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Week</a:t>
            </a:r>
            <a:r>
              <a:rPr kumimoji="0" lang="nl-NL" sz="2400" b="0" i="0" u="none" strike="noStrike" kern="1200" cap="none" spc="0" normalizeH="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 4-6: </a:t>
            </a:r>
            <a:r>
              <a:rPr kumimoji="0" lang="nl-NL" sz="24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Gesprekken</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Voorbereiding met DROP model</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Gespreksniveaus en –technieken</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ea typeface="+mn-ea"/>
                <a:cs typeface="Calibri" panose="020F0502020204030204" pitchFamily="34" charset="0"/>
              </a:rPr>
              <a:t>Feedback, weerstand en reflecteren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pic>
        <p:nvPicPr>
          <p:cNvPr id="7" name="Afbeelding 6">
            <a:extLst>
              <a:ext uri="{FF2B5EF4-FFF2-40B4-BE49-F238E27FC236}">
                <a16:creationId xmlns:a16="http://schemas.microsoft.com/office/drawing/2014/main" id="{F191CCAC-666B-48A5-8DDC-EF890B52CC58}"/>
              </a:ext>
            </a:extLst>
          </p:cNvPr>
          <p:cNvPicPr>
            <a:picLocks noChangeAspect="1"/>
          </p:cNvPicPr>
          <p:nvPr/>
        </p:nvPicPr>
        <p:blipFill>
          <a:blip r:embed="rId3"/>
          <a:stretch>
            <a:fillRect/>
          </a:stretch>
        </p:blipFill>
        <p:spPr>
          <a:xfrm>
            <a:off x="8318500" y="2"/>
            <a:ext cx="3873500" cy="6857998"/>
          </a:xfrm>
          <a:prstGeom prst="rect">
            <a:avLst/>
          </a:prstGeom>
        </p:spPr>
      </p:pic>
      <p:pic>
        <p:nvPicPr>
          <p:cNvPr id="5" name="Afbeelding 4" descr="Groep jonge mensen in een kring in de sportschool">
            <a:extLst>
              <a:ext uri="{FF2B5EF4-FFF2-40B4-BE49-F238E27FC236}">
                <a16:creationId xmlns:a16="http://schemas.microsoft.com/office/drawing/2014/main" id="{59FF8718-9CFB-448B-8585-10A361930B93}"/>
              </a:ext>
            </a:extLst>
          </p:cNvPr>
          <p:cNvPicPr>
            <a:picLocks noChangeAspect="1"/>
          </p:cNvPicPr>
          <p:nvPr/>
        </p:nvPicPr>
        <p:blipFill rotWithShape="1">
          <a:blip r:embed="rId4"/>
          <a:srcRect t="9968" r="19090" b="22336"/>
          <a:stretch/>
        </p:blipFill>
        <p:spPr>
          <a:xfrm>
            <a:off x="8318500" y="2348983"/>
            <a:ext cx="3873501" cy="2160033"/>
          </a:xfrm>
          <a:prstGeom prst="rect">
            <a:avLst/>
          </a:prstGeom>
        </p:spPr>
      </p:pic>
    </p:spTree>
    <p:extLst>
      <p:ext uri="{BB962C8B-B14F-4D97-AF65-F5344CB8AC3E}">
        <p14:creationId xmlns:p14="http://schemas.microsoft.com/office/powerpoint/2010/main" val="362540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D416E0F-BA8C-4EBA-83DE-6F13EBD706D6}"/>
              </a:ext>
            </a:extLst>
          </p:cNvPr>
          <p:cNvPicPr>
            <a:picLocks noChangeAspect="1"/>
          </p:cNvPicPr>
          <p:nvPr/>
        </p:nvPicPr>
        <p:blipFill>
          <a:blip r:embed="rId3"/>
          <a:stretch>
            <a:fillRect/>
          </a:stretch>
        </p:blipFill>
        <p:spPr>
          <a:xfrm rot="5400000">
            <a:off x="5192487" y="-141513"/>
            <a:ext cx="1807028" cy="12192002"/>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Presenteren; maak je punt</a:t>
            </a:r>
            <a:br>
              <a:rPr lang="nl-NL" sz="4000" cap="none" dirty="0">
                <a:latin typeface="Calibri" panose="020F0502020204030204" pitchFamily="34" charset="0"/>
                <a:cs typeface="Calibri" panose="020F0502020204030204" pitchFamily="34" charset="0"/>
              </a:rPr>
            </a:br>
            <a:r>
              <a:rPr lang="nl-NL" sz="3600" cap="none" dirty="0">
                <a:latin typeface="Calibri" panose="020F0502020204030204" pitchFamily="34" charset="0"/>
                <a:cs typeface="Calibri" panose="020F0502020204030204" pitchFamily="34" charset="0"/>
              </a:rPr>
              <a:t>Wat moet je publiek onthouden, vinden, voelen of doen?</a:t>
            </a:r>
            <a:endParaRPr lang="en-US" sz="4000" cap="none" dirty="0">
              <a:latin typeface="Calibri" panose="020F0502020204030204" pitchFamily="34" charset="0"/>
              <a:cs typeface="Calibri" panose="020F0502020204030204" pitchFamily="34" charset="0"/>
            </a:endParaRPr>
          </a:p>
        </p:txBody>
      </p:sp>
      <p:sp>
        <p:nvSpPr>
          <p:cNvPr id="5" name="Tijdelijke aanduiding voor tekst 4">
            <a:extLst>
              <a:ext uri="{FF2B5EF4-FFF2-40B4-BE49-F238E27FC236}">
                <a16:creationId xmlns:a16="http://schemas.microsoft.com/office/drawing/2014/main" id="{47925A89-B7EA-45A5-957B-B12FDD23B2DD}"/>
              </a:ext>
            </a:extLst>
          </p:cNvPr>
          <p:cNvSpPr>
            <a:spLocks noGrp="1"/>
          </p:cNvSpPr>
          <p:nvPr>
            <p:ph type="body" sz="quarter" idx="18"/>
          </p:nvPr>
        </p:nvSpPr>
        <p:spPr>
          <a:xfrm>
            <a:off x="387731" y="2005830"/>
            <a:ext cx="2149201" cy="1034393"/>
          </a:xfrm>
        </p:spPr>
        <p:txBody>
          <a:bodyPr>
            <a:normAutofit fontScale="92500" lnSpcReduction="20000"/>
          </a:bodyPr>
          <a:lstStyle/>
          <a:p>
            <a:pPr marL="0" indent="0" algn="just">
              <a:lnSpc>
                <a:spcPct val="140000"/>
              </a:lnSpc>
              <a:buNone/>
            </a:pPr>
            <a:r>
              <a:rPr lang="nl-NL" sz="1050" dirty="0"/>
              <a:t>‘Zou je in een of twee zinnen willen samenvatten wat ik zojuist heb verteld?’ Het antwoord zou dan moeten zijn wat jij vooraf als punt had genoteerd.</a:t>
            </a:r>
            <a:endParaRPr lang="en-US" sz="105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grpSp>
        <p:nvGrpSpPr>
          <p:cNvPr id="6" name="Groep 5">
            <a:extLst>
              <a:ext uri="{FF2B5EF4-FFF2-40B4-BE49-F238E27FC236}">
                <a16:creationId xmlns:a16="http://schemas.microsoft.com/office/drawing/2014/main" id="{C6E17E1F-2BF5-4803-80D4-EBA9B0F6DFAD}"/>
              </a:ext>
            </a:extLst>
          </p:cNvPr>
          <p:cNvGrpSpPr/>
          <p:nvPr/>
        </p:nvGrpSpPr>
        <p:grpSpPr>
          <a:xfrm>
            <a:off x="3102521" y="2231376"/>
            <a:ext cx="5271595" cy="2087680"/>
            <a:chOff x="3102521" y="1768281"/>
            <a:chExt cx="5271595" cy="2087680"/>
          </a:xfrm>
        </p:grpSpPr>
        <p:pic>
          <p:nvPicPr>
            <p:cNvPr id="2050" name="Picture 2" descr="Free Clear Light Bulb Stock Photo">
              <a:extLst>
                <a:ext uri="{FF2B5EF4-FFF2-40B4-BE49-F238E27FC236}">
                  <a16:creationId xmlns:a16="http://schemas.microsoft.com/office/drawing/2014/main" id="{066B1834-3FFE-447C-88D8-9969E97BA0B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4864"/>
            <a:stretch/>
          </p:blipFill>
          <p:spPr bwMode="auto">
            <a:xfrm>
              <a:off x="3102521" y="1768281"/>
              <a:ext cx="5271595" cy="2087680"/>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DC9800BE-8094-4E14-A14C-E8048F9A1CB1}"/>
                </a:ext>
              </a:extLst>
            </p:cNvPr>
            <p:cNvSpPr txBox="1"/>
            <p:nvPr/>
          </p:nvSpPr>
          <p:spPr>
            <a:xfrm>
              <a:off x="3499946" y="2207796"/>
              <a:ext cx="851338" cy="369332"/>
            </a:xfrm>
            <a:prstGeom prst="rect">
              <a:avLst/>
            </a:prstGeom>
            <a:noFill/>
          </p:spPr>
          <p:txBody>
            <a:bodyPr wrap="square" rtlCol="0">
              <a:spAutoFit/>
            </a:bodyPr>
            <a:lstStyle/>
            <a:p>
              <a:r>
                <a:rPr lang="nl-NL" dirty="0">
                  <a:solidFill>
                    <a:schemeClr val="bg1"/>
                  </a:solidFill>
                </a:rPr>
                <a:t>weten</a:t>
              </a:r>
            </a:p>
          </p:txBody>
        </p:sp>
        <p:sp>
          <p:nvSpPr>
            <p:cNvPr id="10" name="Tekstvak 9">
              <a:extLst>
                <a:ext uri="{FF2B5EF4-FFF2-40B4-BE49-F238E27FC236}">
                  <a16:creationId xmlns:a16="http://schemas.microsoft.com/office/drawing/2014/main" id="{0938E544-B435-4EC6-BB6D-B6584DE4B0E2}"/>
                </a:ext>
              </a:extLst>
            </p:cNvPr>
            <p:cNvSpPr txBox="1"/>
            <p:nvPr/>
          </p:nvSpPr>
          <p:spPr>
            <a:xfrm>
              <a:off x="7328997" y="3243945"/>
              <a:ext cx="851338" cy="369332"/>
            </a:xfrm>
            <a:prstGeom prst="rect">
              <a:avLst/>
            </a:prstGeom>
            <a:noFill/>
          </p:spPr>
          <p:txBody>
            <a:bodyPr wrap="square" rtlCol="0">
              <a:spAutoFit/>
            </a:bodyPr>
            <a:lstStyle/>
            <a:p>
              <a:r>
                <a:rPr lang="nl-NL" dirty="0">
                  <a:solidFill>
                    <a:schemeClr val="bg1"/>
                  </a:solidFill>
                </a:rPr>
                <a:t>doen</a:t>
              </a:r>
            </a:p>
          </p:txBody>
        </p:sp>
        <p:sp>
          <p:nvSpPr>
            <p:cNvPr id="11" name="Tekstvak 10">
              <a:extLst>
                <a:ext uri="{FF2B5EF4-FFF2-40B4-BE49-F238E27FC236}">
                  <a16:creationId xmlns:a16="http://schemas.microsoft.com/office/drawing/2014/main" id="{B2F38CBF-5A93-429D-A857-CC93C6D04C08}"/>
                </a:ext>
              </a:extLst>
            </p:cNvPr>
            <p:cNvSpPr txBox="1"/>
            <p:nvPr/>
          </p:nvSpPr>
          <p:spPr>
            <a:xfrm>
              <a:off x="3379077" y="3242970"/>
              <a:ext cx="972207" cy="369332"/>
            </a:xfrm>
            <a:prstGeom prst="rect">
              <a:avLst/>
            </a:prstGeom>
            <a:noFill/>
          </p:spPr>
          <p:txBody>
            <a:bodyPr wrap="square" rtlCol="0">
              <a:spAutoFit/>
            </a:bodyPr>
            <a:lstStyle/>
            <a:p>
              <a:r>
                <a:rPr lang="nl-NL" dirty="0">
                  <a:solidFill>
                    <a:schemeClr val="bg1"/>
                  </a:solidFill>
                </a:rPr>
                <a:t>voelen</a:t>
              </a:r>
            </a:p>
          </p:txBody>
        </p:sp>
        <p:sp>
          <p:nvSpPr>
            <p:cNvPr id="12" name="Tekstvak 11">
              <a:extLst>
                <a:ext uri="{FF2B5EF4-FFF2-40B4-BE49-F238E27FC236}">
                  <a16:creationId xmlns:a16="http://schemas.microsoft.com/office/drawing/2014/main" id="{D0E29E6C-30DB-48DC-B054-1F3FA7DA9998}"/>
                </a:ext>
              </a:extLst>
            </p:cNvPr>
            <p:cNvSpPr txBox="1"/>
            <p:nvPr/>
          </p:nvSpPr>
          <p:spPr>
            <a:xfrm>
              <a:off x="7154916" y="2207796"/>
              <a:ext cx="1007026" cy="369332"/>
            </a:xfrm>
            <a:prstGeom prst="rect">
              <a:avLst/>
            </a:prstGeom>
            <a:noFill/>
          </p:spPr>
          <p:txBody>
            <a:bodyPr wrap="square" rtlCol="0">
              <a:spAutoFit/>
            </a:bodyPr>
            <a:lstStyle/>
            <a:p>
              <a:r>
                <a:rPr lang="nl-NL" dirty="0">
                  <a:solidFill>
                    <a:schemeClr val="bg1"/>
                  </a:solidFill>
                </a:rPr>
                <a:t>vinden</a:t>
              </a:r>
            </a:p>
          </p:txBody>
        </p:sp>
      </p:grpSp>
      <p:sp>
        <p:nvSpPr>
          <p:cNvPr id="8" name="Rechthoek 7">
            <a:extLst>
              <a:ext uri="{FF2B5EF4-FFF2-40B4-BE49-F238E27FC236}">
                <a16:creationId xmlns:a16="http://schemas.microsoft.com/office/drawing/2014/main" id="{FEA2FA3D-84EB-45B3-9D12-B96F89D42364}"/>
              </a:ext>
            </a:extLst>
          </p:cNvPr>
          <p:cNvSpPr/>
          <p:nvPr/>
        </p:nvSpPr>
        <p:spPr>
          <a:xfrm>
            <a:off x="8881241" y="1996966"/>
            <a:ext cx="2207173" cy="1043257"/>
          </a:xfrm>
          <a:prstGeom prst="rect">
            <a:avLst/>
          </a:prstGeom>
          <a:noFill/>
          <a:ln>
            <a:solidFill>
              <a:srgbClr val="E50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4933B5CE-5D44-4385-A3DE-DC1BC1FE7F07}"/>
              </a:ext>
            </a:extLst>
          </p:cNvPr>
          <p:cNvSpPr txBox="1"/>
          <p:nvPr/>
        </p:nvSpPr>
        <p:spPr>
          <a:xfrm>
            <a:off x="8881241" y="2054710"/>
            <a:ext cx="2207173" cy="900246"/>
          </a:xfrm>
          <a:prstGeom prst="rect">
            <a:avLst/>
          </a:prstGeom>
          <a:noFill/>
        </p:spPr>
        <p:txBody>
          <a:bodyPr wrap="square" rtlCol="0">
            <a:spAutoFit/>
          </a:bodyPr>
          <a:lstStyle/>
          <a:p>
            <a:pPr algn="just"/>
            <a:r>
              <a:rPr lang="nl-NL" sz="1050" dirty="0"/>
              <a:t>Als je achteraf vraagt: ‘Hoe kijkt u nu tegen deze kwestie aan?’ of ‘Wat vindt u van onze offerte?’ Is het antwoord dan wat jij vooraf hebt bedoeld? </a:t>
            </a:r>
            <a:endParaRPr lang="nl-NL" dirty="0"/>
          </a:p>
        </p:txBody>
      </p:sp>
      <p:cxnSp>
        <p:nvCxnSpPr>
          <p:cNvPr id="15" name="Verbindingslijn: gebogen 14">
            <a:extLst>
              <a:ext uri="{FF2B5EF4-FFF2-40B4-BE49-F238E27FC236}">
                <a16:creationId xmlns:a16="http://schemas.microsoft.com/office/drawing/2014/main" id="{3AEA634E-0CC5-4670-ABA2-B2A03C62F104}"/>
              </a:ext>
            </a:extLst>
          </p:cNvPr>
          <p:cNvCxnSpPr>
            <a:cxnSpLocks/>
          </p:cNvCxnSpPr>
          <p:nvPr/>
        </p:nvCxnSpPr>
        <p:spPr>
          <a:xfrm flipV="1">
            <a:off x="8180335" y="2395183"/>
            <a:ext cx="621092" cy="327614"/>
          </a:xfrm>
          <a:prstGeom prst="bentConnector3">
            <a:avLst>
              <a:gd name="adj1" fmla="val 50000"/>
            </a:avLst>
          </a:prstGeom>
          <a:ln w="19050">
            <a:solidFill>
              <a:srgbClr val="E50856"/>
            </a:solidFill>
            <a:tailEnd type="triangle"/>
          </a:ln>
        </p:spPr>
        <p:style>
          <a:lnRef idx="1">
            <a:schemeClr val="accent1"/>
          </a:lnRef>
          <a:fillRef idx="0">
            <a:schemeClr val="accent1"/>
          </a:fillRef>
          <a:effectRef idx="0">
            <a:schemeClr val="accent1"/>
          </a:effectRef>
          <a:fontRef idx="minor">
            <a:schemeClr val="tx1"/>
          </a:fontRef>
        </p:style>
      </p:cxnSp>
      <p:sp>
        <p:nvSpPr>
          <p:cNvPr id="21" name="Rechthoek 20">
            <a:extLst>
              <a:ext uri="{FF2B5EF4-FFF2-40B4-BE49-F238E27FC236}">
                <a16:creationId xmlns:a16="http://schemas.microsoft.com/office/drawing/2014/main" id="{EBCFC1A1-4356-4EA3-94F9-E4596202BDE6}"/>
              </a:ext>
            </a:extLst>
          </p:cNvPr>
          <p:cNvSpPr/>
          <p:nvPr/>
        </p:nvSpPr>
        <p:spPr>
          <a:xfrm>
            <a:off x="8881241" y="3504954"/>
            <a:ext cx="2207173" cy="1043257"/>
          </a:xfrm>
          <a:prstGeom prst="rect">
            <a:avLst/>
          </a:prstGeom>
          <a:noFill/>
          <a:ln>
            <a:solidFill>
              <a:srgbClr val="E50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kstvak 19">
            <a:extLst>
              <a:ext uri="{FF2B5EF4-FFF2-40B4-BE49-F238E27FC236}">
                <a16:creationId xmlns:a16="http://schemas.microsoft.com/office/drawing/2014/main" id="{7F9693A0-A833-45F6-8244-87447316D1CB}"/>
              </a:ext>
            </a:extLst>
          </p:cNvPr>
          <p:cNvSpPr txBox="1"/>
          <p:nvPr/>
        </p:nvSpPr>
        <p:spPr>
          <a:xfrm>
            <a:off x="8881241" y="3545457"/>
            <a:ext cx="2207173" cy="1061829"/>
          </a:xfrm>
          <a:prstGeom prst="rect">
            <a:avLst/>
          </a:prstGeom>
          <a:noFill/>
        </p:spPr>
        <p:txBody>
          <a:bodyPr wrap="square" rtlCol="0">
            <a:spAutoFit/>
          </a:bodyPr>
          <a:lstStyle/>
          <a:p>
            <a:pPr algn="just"/>
            <a:r>
              <a:rPr lang="nl-NL" sz="1050" dirty="0"/>
              <a:t>Was je voornaamste presentatie doel het halen van een goed cijfer? Aanmeldingen erbij krijgen? Wilde je dat mensen jouw verhaal gingen doorvertellen? </a:t>
            </a:r>
          </a:p>
        </p:txBody>
      </p:sp>
      <p:cxnSp>
        <p:nvCxnSpPr>
          <p:cNvPr id="23" name="Verbindingslijn: gebogen 22">
            <a:extLst>
              <a:ext uri="{FF2B5EF4-FFF2-40B4-BE49-F238E27FC236}">
                <a16:creationId xmlns:a16="http://schemas.microsoft.com/office/drawing/2014/main" id="{273E899A-22A8-4366-9F60-7E84CB4B3044}"/>
              </a:ext>
            </a:extLst>
          </p:cNvPr>
          <p:cNvCxnSpPr>
            <a:cxnSpLocks/>
          </p:cNvCxnSpPr>
          <p:nvPr/>
        </p:nvCxnSpPr>
        <p:spPr>
          <a:xfrm>
            <a:off x="8243397" y="3808518"/>
            <a:ext cx="558030" cy="305659"/>
          </a:xfrm>
          <a:prstGeom prst="bentConnector3">
            <a:avLst>
              <a:gd name="adj1" fmla="val 50000"/>
            </a:avLst>
          </a:prstGeom>
          <a:ln w="19050">
            <a:solidFill>
              <a:srgbClr val="E50856"/>
            </a:solidFill>
            <a:tailEnd type="triangle"/>
          </a:ln>
        </p:spPr>
        <p:style>
          <a:lnRef idx="1">
            <a:schemeClr val="accent1"/>
          </a:lnRef>
          <a:fillRef idx="0">
            <a:schemeClr val="accent1"/>
          </a:fillRef>
          <a:effectRef idx="0">
            <a:schemeClr val="accent1"/>
          </a:effectRef>
          <a:fontRef idx="minor">
            <a:schemeClr val="tx1"/>
          </a:fontRef>
        </p:style>
      </p:cxnSp>
      <p:sp>
        <p:nvSpPr>
          <p:cNvPr id="26" name="Rechthoek 25">
            <a:extLst>
              <a:ext uri="{FF2B5EF4-FFF2-40B4-BE49-F238E27FC236}">
                <a16:creationId xmlns:a16="http://schemas.microsoft.com/office/drawing/2014/main" id="{EC3E2CC2-E0B2-4E3E-9357-132EF9DCD283}"/>
              </a:ext>
            </a:extLst>
          </p:cNvPr>
          <p:cNvSpPr/>
          <p:nvPr/>
        </p:nvSpPr>
        <p:spPr>
          <a:xfrm>
            <a:off x="363916" y="1996966"/>
            <a:ext cx="2207173" cy="1043257"/>
          </a:xfrm>
          <a:prstGeom prst="rect">
            <a:avLst/>
          </a:prstGeom>
          <a:noFill/>
          <a:ln>
            <a:solidFill>
              <a:srgbClr val="E50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echthoek 26">
            <a:extLst>
              <a:ext uri="{FF2B5EF4-FFF2-40B4-BE49-F238E27FC236}">
                <a16:creationId xmlns:a16="http://schemas.microsoft.com/office/drawing/2014/main" id="{AF78BADD-171F-497B-ADBE-F1F06E604001}"/>
              </a:ext>
            </a:extLst>
          </p:cNvPr>
          <p:cNvSpPr/>
          <p:nvPr/>
        </p:nvSpPr>
        <p:spPr>
          <a:xfrm>
            <a:off x="363915" y="3529950"/>
            <a:ext cx="2207173" cy="1043257"/>
          </a:xfrm>
          <a:prstGeom prst="rect">
            <a:avLst/>
          </a:prstGeom>
          <a:noFill/>
          <a:ln>
            <a:solidFill>
              <a:srgbClr val="E508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8" name="Verbindingslijn: gebogen 27">
            <a:extLst>
              <a:ext uri="{FF2B5EF4-FFF2-40B4-BE49-F238E27FC236}">
                <a16:creationId xmlns:a16="http://schemas.microsoft.com/office/drawing/2014/main" id="{1B8DA75B-CC38-4311-8A40-F96E4B50AA85}"/>
              </a:ext>
            </a:extLst>
          </p:cNvPr>
          <p:cNvCxnSpPr>
            <a:cxnSpLocks/>
          </p:cNvCxnSpPr>
          <p:nvPr/>
        </p:nvCxnSpPr>
        <p:spPr>
          <a:xfrm rot="10800000">
            <a:off x="2675210" y="2504836"/>
            <a:ext cx="612563" cy="222841"/>
          </a:xfrm>
          <a:prstGeom prst="bentConnector3">
            <a:avLst>
              <a:gd name="adj1" fmla="val 50000"/>
            </a:avLst>
          </a:prstGeom>
          <a:ln w="19050">
            <a:solidFill>
              <a:srgbClr val="E5085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Verbindingslijn: gebogen 30">
            <a:extLst>
              <a:ext uri="{FF2B5EF4-FFF2-40B4-BE49-F238E27FC236}">
                <a16:creationId xmlns:a16="http://schemas.microsoft.com/office/drawing/2014/main" id="{F77E4A01-5D6F-4AA9-9B4E-EA02CE3547FF}"/>
              </a:ext>
            </a:extLst>
          </p:cNvPr>
          <p:cNvCxnSpPr>
            <a:cxnSpLocks/>
          </p:cNvCxnSpPr>
          <p:nvPr/>
        </p:nvCxnSpPr>
        <p:spPr>
          <a:xfrm rot="10800000" flipV="1">
            <a:off x="2675212" y="3836582"/>
            <a:ext cx="510085" cy="318940"/>
          </a:xfrm>
          <a:prstGeom prst="bentConnector3">
            <a:avLst>
              <a:gd name="adj1" fmla="val 50000"/>
            </a:avLst>
          </a:prstGeom>
          <a:ln w="19050">
            <a:solidFill>
              <a:srgbClr val="E50856"/>
            </a:solidFill>
            <a:tailEnd type="triangle"/>
          </a:ln>
        </p:spPr>
        <p:style>
          <a:lnRef idx="1">
            <a:schemeClr val="accent1"/>
          </a:lnRef>
          <a:fillRef idx="0">
            <a:schemeClr val="accent1"/>
          </a:fillRef>
          <a:effectRef idx="0">
            <a:schemeClr val="accent1"/>
          </a:effectRef>
          <a:fontRef idx="minor">
            <a:schemeClr val="tx1"/>
          </a:fontRef>
        </p:style>
      </p:cxnSp>
      <p:sp>
        <p:nvSpPr>
          <p:cNvPr id="37" name="Tekstvak 36">
            <a:extLst>
              <a:ext uri="{FF2B5EF4-FFF2-40B4-BE49-F238E27FC236}">
                <a16:creationId xmlns:a16="http://schemas.microsoft.com/office/drawing/2014/main" id="{E452EAEF-F2C1-4400-BE09-4A01D10D6842}"/>
              </a:ext>
            </a:extLst>
          </p:cNvPr>
          <p:cNvSpPr txBox="1"/>
          <p:nvPr/>
        </p:nvSpPr>
        <p:spPr>
          <a:xfrm>
            <a:off x="367207" y="3565589"/>
            <a:ext cx="2169725" cy="900246"/>
          </a:xfrm>
          <a:prstGeom prst="rect">
            <a:avLst/>
          </a:prstGeom>
          <a:noFill/>
        </p:spPr>
        <p:txBody>
          <a:bodyPr wrap="square">
            <a:spAutoFit/>
          </a:bodyPr>
          <a:lstStyle/>
          <a:p>
            <a:pPr algn="just"/>
            <a:r>
              <a:rPr lang="nl-NL" sz="1050" dirty="0"/>
              <a:t>Wil je mensen enthousiast krijgen voor een idee? Wil je gewoon de stemming verhogen. is die wat je vooraf had bepaald als wenselijk?</a:t>
            </a:r>
          </a:p>
        </p:txBody>
      </p:sp>
    </p:spTree>
    <p:extLst>
      <p:ext uri="{BB962C8B-B14F-4D97-AF65-F5344CB8AC3E}">
        <p14:creationId xmlns:p14="http://schemas.microsoft.com/office/powerpoint/2010/main" val="94339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P spid="13" grpId="0"/>
      <p:bldP spid="21" grpId="0" animBg="1"/>
      <p:bldP spid="20" grpId="0"/>
      <p:bldP spid="26" grpId="0" animBg="1"/>
      <p:bldP spid="27" grpId="0" animBg="1"/>
      <p:bldP spid="3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D416E0F-BA8C-4EBA-83DE-6F13EBD706D6}"/>
              </a:ext>
            </a:extLst>
          </p:cNvPr>
          <p:cNvPicPr>
            <a:picLocks noChangeAspect="1"/>
          </p:cNvPicPr>
          <p:nvPr/>
        </p:nvPicPr>
        <p:blipFill>
          <a:blip r:embed="rId3"/>
          <a:stretch>
            <a:fillRect/>
          </a:stretch>
        </p:blipFill>
        <p:spPr>
          <a:xfrm rot="5400000">
            <a:off x="5192487" y="-141513"/>
            <a:ext cx="1807028" cy="12192002"/>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200" y="443418"/>
            <a:ext cx="10515600" cy="634778"/>
          </a:xfrm>
        </p:spPr>
        <p:txBody>
          <a:bodyPr>
            <a:normAutofit fontScale="90000"/>
          </a:bodyPr>
          <a:lstStyle/>
          <a:p>
            <a:r>
              <a:rPr lang="en-US" sz="4000" cap="none" dirty="0">
                <a:latin typeface="Calibri" panose="020F0502020204030204" pitchFamily="34" charset="0"/>
                <a:cs typeface="Calibri" panose="020F0502020204030204" pitchFamily="34" charset="0"/>
              </a:rPr>
              <a:t>Maak je punt!</a:t>
            </a:r>
          </a:p>
        </p:txBody>
      </p:sp>
      <p:sp>
        <p:nvSpPr>
          <p:cNvPr id="5" name="Tijdelijke aanduiding voor tekst 4">
            <a:extLst>
              <a:ext uri="{FF2B5EF4-FFF2-40B4-BE49-F238E27FC236}">
                <a16:creationId xmlns:a16="http://schemas.microsoft.com/office/drawing/2014/main" id="{47925A89-B7EA-45A5-957B-B12FDD23B2DD}"/>
              </a:ext>
            </a:extLst>
          </p:cNvPr>
          <p:cNvSpPr>
            <a:spLocks noGrp="1"/>
          </p:cNvSpPr>
          <p:nvPr>
            <p:ph type="body" sz="quarter" idx="18"/>
          </p:nvPr>
        </p:nvSpPr>
        <p:spPr>
          <a:xfrm>
            <a:off x="838200" y="1925966"/>
            <a:ext cx="6713483" cy="2698500"/>
          </a:xfrm>
        </p:spPr>
        <p:txBody>
          <a:bodyPr>
            <a:normAutofit fontScale="92500" lnSpcReduction="10000"/>
          </a:bodyPr>
          <a:lstStyle/>
          <a:p>
            <a:pPr marL="514350" indent="-514350">
              <a:buClr>
                <a:srgbClr val="E50856"/>
              </a:buClr>
              <a:buFont typeface="+mj-lt"/>
              <a:buAutoNum type="arabicPeriod"/>
            </a:pPr>
            <a:r>
              <a:rPr lang="en-US" sz="2800" b="1" dirty="0" err="1">
                <a:latin typeface="Calibri" panose="020F0502020204030204" pitchFamily="34" charset="0"/>
                <a:cs typeface="Calibri" panose="020F0502020204030204" pitchFamily="34" charset="0"/>
              </a:rPr>
              <a:t>Bespreek</a:t>
            </a:r>
            <a:r>
              <a:rPr lang="en-US" sz="2800" b="1" dirty="0">
                <a:latin typeface="Calibri" panose="020F0502020204030204" pitchFamily="34" charset="0"/>
                <a:cs typeface="Calibri" panose="020F0502020204030204" pitchFamily="34" charset="0"/>
              </a:rPr>
              <a:t> in </a:t>
            </a:r>
            <a:r>
              <a:rPr lang="en-US" sz="2800" b="1" dirty="0" err="1">
                <a:latin typeface="Calibri" panose="020F0502020204030204" pitchFamily="34" charset="0"/>
                <a:cs typeface="Calibri" panose="020F0502020204030204" pitchFamily="34" charset="0"/>
              </a:rPr>
              <a:t>tweetallen</a:t>
            </a:r>
            <a:endParaRPr lang="en-US" sz="2800" b="1" dirty="0">
              <a:latin typeface="Calibri" panose="020F0502020204030204" pitchFamily="34" charset="0"/>
              <a:cs typeface="Calibri" panose="020F0502020204030204" pitchFamily="34" charset="0"/>
            </a:endParaRPr>
          </a:p>
          <a:p>
            <a:pPr lvl="3">
              <a:buClr>
                <a:srgbClr val="E50856"/>
              </a:buClr>
            </a:pPr>
            <a:r>
              <a:rPr lang="en-US" sz="2400" dirty="0">
                <a:latin typeface="Calibri" panose="020F0502020204030204" pitchFamily="34" charset="0"/>
                <a:cs typeface="Calibri" panose="020F0502020204030204" pitchFamily="34" charset="0"/>
              </a:rPr>
              <a:t>Wat </a:t>
            </a:r>
            <a:r>
              <a:rPr lang="en-US" sz="2400" dirty="0" err="1">
                <a:latin typeface="Calibri" panose="020F0502020204030204" pitchFamily="34" charset="0"/>
                <a:cs typeface="Calibri" panose="020F0502020204030204" pitchFamily="34" charset="0"/>
              </a:rPr>
              <a:t>wist</a:t>
            </a:r>
            <a:r>
              <a:rPr lang="en-US" sz="2400" dirty="0">
                <a:latin typeface="Calibri" panose="020F0502020204030204" pitchFamily="34" charset="0"/>
                <a:cs typeface="Calibri" panose="020F0502020204030204" pitchFamily="34" charset="0"/>
              </a:rPr>
              <a:t> je al?</a:t>
            </a:r>
          </a:p>
          <a:p>
            <a:pPr lvl="3">
              <a:buClr>
                <a:srgbClr val="E50856"/>
              </a:buClr>
            </a:pPr>
            <a:r>
              <a:rPr lang="en-US" sz="2400" dirty="0">
                <a:latin typeface="Calibri" panose="020F0502020204030204" pitchFamily="34" charset="0"/>
                <a:cs typeface="Calibri" panose="020F0502020204030204" pitchFamily="34" charset="0"/>
              </a:rPr>
              <a:t>Wat </a:t>
            </a:r>
            <a:r>
              <a:rPr lang="en-US" sz="2400" dirty="0" err="1">
                <a:latin typeface="Calibri" panose="020F0502020204030204" pitchFamily="34" charset="0"/>
                <a:cs typeface="Calibri" panose="020F0502020204030204" pitchFamily="34" charset="0"/>
              </a:rPr>
              <a:t>zijn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nieuwe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inzichten</a:t>
            </a:r>
            <a:r>
              <a:rPr lang="en-US" sz="2400" dirty="0">
                <a:latin typeface="Calibri" panose="020F0502020204030204" pitchFamily="34" charset="0"/>
                <a:cs typeface="Calibri" panose="020F0502020204030204" pitchFamily="34" charset="0"/>
              </a:rPr>
              <a:t>?</a:t>
            </a:r>
          </a:p>
          <a:p>
            <a:pPr lvl="3">
              <a:buClr>
                <a:srgbClr val="E50856"/>
              </a:buClr>
            </a:pPr>
            <a:r>
              <a:rPr lang="en-US" sz="2400" dirty="0">
                <a:latin typeface="Calibri" panose="020F0502020204030204" pitchFamily="34" charset="0"/>
                <a:cs typeface="Calibri" panose="020F0502020204030204" pitchFamily="34" charset="0"/>
              </a:rPr>
              <a:t>Hoe </a:t>
            </a:r>
            <a:r>
              <a:rPr lang="en-US" sz="2400" dirty="0" err="1">
                <a:latin typeface="Calibri" panose="020F0502020204030204" pitchFamily="34" charset="0"/>
                <a:cs typeface="Calibri" panose="020F0502020204030204" pitchFamily="34" charset="0"/>
              </a:rPr>
              <a:t>kun</a:t>
            </a:r>
            <a:r>
              <a:rPr lang="en-US" sz="2400" dirty="0">
                <a:latin typeface="Calibri" panose="020F0502020204030204" pitchFamily="34" charset="0"/>
                <a:cs typeface="Calibri" panose="020F0502020204030204" pitchFamily="34" charset="0"/>
              </a:rPr>
              <a:t> je </a:t>
            </a:r>
            <a:r>
              <a:rPr lang="en-US" sz="2400" dirty="0" err="1">
                <a:latin typeface="Calibri" panose="020F0502020204030204" pitchFamily="34" charset="0"/>
                <a:cs typeface="Calibri" panose="020F0502020204030204" pitchFamily="34" charset="0"/>
              </a:rPr>
              <a:t>dit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gebruiken</a:t>
            </a:r>
            <a:r>
              <a:rPr lang="en-US" sz="2400" dirty="0">
                <a:latin typeface="Calibri" panose="020F0502020204030204" pitchFamily="34" charset="0"/>
                <a:cs typeface="Calibri" panose="020F0502020204030204" pitchFamily="34" charset="0"/>
              </a:rPr>
              <a:t> in je </a:t>
            </a:r>
            <a:r>
              <a:rPr lang="en-US" sz="2400" dirty="0" err="1">
                <a:latin typeface="Calibri" panose="020F0502020204030204" pitchFamily="34" charset="0"/>
                <a:cs typeface="Calibri" panose="020F0502020204030204" pitchFamily="34" charset="0"/>
              </a:rPr>
              <a:t>voorbereiding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voor</a:t>
            </a:r>
            <a:r>
              <a:rPr lang="en-US" sz="2400" dirty="0">
                <a:latin typeface="Calibri" panose="020F0502020204030204" pitchFamily="34" charset="0"/>
                <a:cs typeface="Calibri" panose="020F0502020204030204" pitchFamily="34" charset="0"/>
              </a:rPr>
              <a:t> je </a:t>
            </a:r>
            <a:r>
              <a:rPr lang="en-US" sz="2400" dirty="0" err="1">
                <a:latin typeface="Calibri" panose="020F0502020204030204" pitchFamily="34" charset="0"/>
                <a:cs typeface="Calibri" panose="020F0502020204030204" pitchFamily="34" charset="0"/>
              </a:rPr>
              <a:t>presentatie</a:t>
            </a:r>
            <a:r>
              <a:rPr lang="en-US" sz="2400" dirty="0">
                <a:latin typeface="Calibri" panose="020F0502020204030204" pitchFamily="34" charset="0"/>
                <a:cs typeface="Calibri" panose="020F0502020204030204" pitchFamily="34" charset="0"/>
              </a:rPr>
              <a:t>?</a:t>
            </a:r>
          </a:p>
          <a:p>
            <a:pPr marL="180000" lvl="1" indent="0">
              <a:buClr>
                <a:srgbClr val="E50856"/>
              </a:buClr>
              <a:buNone/>
            </a:pPr>
            <a:endParaRPr lang="en-US" sz="2400" dirty="0">
              <a:latin typeface="Calibri" panose="020F0502020204030204" pitchFamily="34" charset="0"/>
              <a:cs typeface="Calibri" panose="020F0502020204030204" pitchFamily="34" charset="0"/>
            </a:endParaRPr>
          </a:p>
          <a:p>
            <a:pPr marL="457200" indent="-457200">
              <a:buClr>
                <a:srgbClr val="E50856"/>
              </a:buClr>
              <a:buFont typeface="+mj-lt"/>
              <a:buAutoNum type="arabicPeriod"/>
            </a:pPr>
            <a:r>
              <a:rPr lang="en-US" sz="2400" b="1" dirty="0" err="1">
                <a:latin typeface="Calibri" panose="020F0502020204030204" pitchFamily="34" charset="0"/>
                <a:cs typeface="Calibri" panose="020F0502020204030204" pitchFamily="34" charset="0"/>
              </a:rPr>
              <a:t>Deel</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jullie</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inzichten</a:t>
            </a:r>
            <a:r>
              <a:rPr lang="en-US" sz="2400" b="1" dirty="0">
                <a:latin typeface="Calibri" panose="020F0502020204030204" pitchFamily="34" charset="0"/>
                <a:cs typeface="Calibri" panose="020F0502020204030204" pitchFamily="34" charset="0"/>
              </a:rPr>
              <a:t> in de hele </a:t>
            </a:r>
            <a:r>
              <a:rPr lang="en-US" sz="2400" b="1" dirty="0" err="1">
                <a:latin typeface="Calibri" panose="020F0502020204030204" pitchFamily="34" charset="0"/>
                <a:cs typeface="Calibri" panose="020F0502020204030204" pitchFamily="34" charset="0"/>
              </a:rPr>
              <a:t>groep</a:t>
            </a:r>
            <a:endParaRPr lang="en-US" sz="2400" b="1"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fld id="{FACE7509-F60A-4509-9491-CD4ED7B54EDD}" type="slidenum">
              <a:rPr lang="nl-NL" smtClean="0"/>
              <a:pPr/>
              <a:t>54</a:t>
            </a:fld>
            <a:endParaRPr lang="nl-NL"/>
          </a:p>
        </p:txBody>
      </p:sp>
      <p:pic>
        <p:nvPicPr>
          <p:cNvPr id="3" name="Afbeelding 2" descr="Paar glazen tegen grijze achtergrond">
            <a:extLst>
              <a:ext uri="{FF2B5EF4-FFF2-40B4-BE49-F238E27FC236}">
                <a16:creationId xmlns:a16="http://schemas.microsoft.com/office/drawing/2014/main" id="{49CFE6E2-A3B9-4423-BC19-97D52BDC968A}"/>
              </a:ext>
            </a:extLst>
          </p:cNvPr>
          <p:cNvPicPr>
            <a:picLocks noChangeAspect="1"/>
          </p:cNvPicPr>
          <p:nvPr/>
        </p:nvPicPr>
        <p:blipFill>
          <a:blip r:embed="rId4"/>
          <a:stretch>
            <a:fillRect/>
          </a:stretch>
        </p:blipFill>
        <p:spPr>
          <a:xfrm>
            <a:off x="8061434" y="1925966"/>
            <a:ext cx="3836276" cy="2723607"/>
          </a:xfrm>
          <a:prstGeom prst="rect">
            <a:avLst/>
          </a:prstGeom>
        </p:spPr>
      </p:pic>
    </p:spTree>
    <p:extLst>
      <p:ext uri="{BB962C8B-B14F-4D97-AF65-F5344CB8AC3E}">
        <p14:creationId xmlns:p14="http://schemas.microsoft.com/office/powerpoint/2010/main" val="392980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Handen die deeg uitrollen met een houten deegroller">
            <a:extLst>
              <a:ext uri="{FF2B5EF4-FFF2-40B4-BE49-F238E27FC236}">
                <a16:creationId xmlns:a16="http://schemas.microsoft.com/office/drawing/2014/main" id="{AFA02250-0884-4086-928D-EAA372487D6A}"/>
              </a:ext>
            </a:extLst>
          </p:cNvPr>
          <p:cNvPicPr>
            <a:picLocks noChangeAspect="1"/>
          </p:cNvPicPr>
          <p:nvPr/>
        </p:nvPicPr>
        <p:blipFill rotWithShape="1">
          <a:blip r:embed="rId3">
            <a:alphaModFix amt="42000"/>
          </a:blip>
          <a:srcRect l="44654" t="2150" r="16661" b="1"/>
          <a:stretch/>
        </p:blipFill>
        <p:spPr>
          <a:xfrm>
            <a:off x="8123913" y="0"/>
            <a:ext cx="4068087" cy="6858000"/>
          </a:xfrm>
          <a:prstGeom prst="rect">
            <a:avLst/>
          </a:prstGeom>
        </p:spPr>
      </p:pic>
      <p:sp>
        <p:nvSpPr>
          <p:cNvPr id="4" name="Titel 3">
            <a:extLst>
              <a:ext uri="{FF2B5EF4-FFF2-40B4-BE49-F238E27FC236}">
                <a16:creationId xmlns:a16="http://schemas.microsoft.com/office/drawing/2014/main" id="{8589AE21-B77B-4B09-86A3-909E732A9C49}"/>
              </a:ext>
            </a:extLst>
          </p:cNvPr>
          <p:cNvSpPr>
            <a:spLocks noGrp="1"/>
          </p:cNvSpPr>
          <p:nvPr>
            <p:ph type="title"/>
          </p:nvPr>
        </p:nvSpPr>
        <p:spPr>
          <a:xfrm>
            <a:off x="568144" y="389700"/>
            <a:ext cx="7285713" cy="1325563"/>
          </a:xfrm>
        </p:spPr>
        <p:txBody>
          <a:bodyPr>
            <a:normAutofit/>
          </a:bodyPr>
          <a:lstStyle/>
          <a:p>
            <a:r>
              <a:rPr lang="en-US" sz="4000" cap="none" dirty="0" err="1">
                <a:latin typeface="Calibri" panose="020F0502020204030204" pitchFamily="34" charset="0"/>
                <a:cs typeface="Calibri" panose="020F0502020204030204" pitchFamily="34" charset="0"/>
              </a:rPr>
              <a:t>Een</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goede</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voorbereiding</a:t>
            </a:r>
            <a:r>
              <a:rPr lang="en-US" sz="4000" cap="none" dirty="0">
                <a:latin typeface="Calibri" panose="020F0502020204030204" pitchFamily="34" charset="0"/>
                <a:cs typeface="Calibri" panose="020F0502020204030204" pitchFamily="34" charset="0"/>
              </a:rPr>
              <a:t>…</a:t>
            </a:r>
          </a:p>
        </p:txBody>
      </p:sp>
      <p:sp>
        <p:nvSpPr>
          <p:cNvPr id="7" name="Tijdelijke aanduiding voor dianummer 6">
            <a:extLst>
              <a:ext uri="{FF2B5EF4-FFF2-40B4-BE49-F238E27FC236}">
                <a16:creationId xmlns:a16="http://schemas.microsoft.com/office/drawing/2014/main" id="{2127BDBE-9E47-4456-A8C8-66497142C7ED}"/>
              </a:ext>
            </a:extLst>
          </p:cNvPr>
          <p:cNvSpPr>
            <a:spLocks noGrp="1"/>
          </p:cNvSpPr>
          <p:nvPr>
            <p:ph type="sldNum" sz="quarter" idx="20"/>
          </p:nvPr>
        </p:nvSpPr>
        <p:spPr/>
        <p:txBody>
          <a:bodyPr/>
          <a:lstStyle/>
          <a:p>
            <a:fld id="{FACE7509-F60A-4509-9491-CD4ED7B54EDD}" type="slidenum">
              <a:rPr lang="nl-NL" smtClean="0"/>
              <a:pPr/>
              <a:t>55</a:t>
            </a:fld>
            <a:endParaRPr lang="nl-NL"/>
          </a:p>
        </p:txBody>
      </p:sp>
      <p:sp>
        <p:nvSpPr>
          <p:cNvPr id="8" name="Rectangle 3">
            <a:extLst>
              <a:ext uri="{FF2B5EF4-FFF2-40B4-BE49-F238E27FC236}">
                <a16:creationId xmlns:a16="http://schemas.microsoft.com/office/drawing/2014/main" id="{0C6260D1-24B6-4C0F-B6BB-ADB288C7D28F}"/>
              </a:ext>
            </a:extLst>
          </p:cNvPr>
          <p:cNvSpPr txBox="1">
            <a:spLocks noChangeArrowheads="1"/>
          </p:cNvSpPr>
          <p:nvPr/>
        </p:nvSpPr>
        <p:spPr>
          <a:xfrm>
            <a:off x="568144" y="1935664"/>
            <a:ext cx="8334702" cy="3880773"/>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lvl="2">
              <a:lnSpc>
                <a:spcPct val="80000"/>
              </a:lnSpc>
              <a:defRPr/>
            </a:pPr>
            <a:endParaRPr lang="nl-NL" dirty="0"/>
          </a:p>
          <a:p>
            <a:pPr marL="909637" lvl="2" indent="0">
              <a:lnSpc>
                <a:spcPct val="80000"/>
              </a:lnSpc>
              <a:buFont typeface="Arial" panose="020B0604020202020204" pitchFamily="34" charset="0"/>
              <a:buNone/>
              <a:defRPr/>
            </a:pPr>
            <a:endParaRPr lang="nl-NL" sz="1100" dirty="0"/>
          </a:p>
        </p:txBody>
      </p:sp>
      <p:sp>
        <p:nvSpPr>
          <p:cNvPr id="9" name="Tijdelijke aanduiding voor inhoud 2">
            <a:extLst>
              <a:ext uri="{FF2B5EF4-FFF2-40B4-BE49-F238E27FC236}">
                <a16:creationId xmlns:a16="http://schemas.microsoft.com/office/drawing/2014/main" id="{65439460-2486-4AA4-AAB0-B11C66E3C921}"/>
              </a:ext>
            </a:extLst>
          </p:cNvPr>
          <p:cNvSpPr txBox="1">
            <a:spLocks/>
          </p:cNvSpPr>
          <p:nvPr/>
        </p:nvSpPr>
        <p:spPr>
          <a:xfrm>
            <a:off x="628650" y="1925638"/>
            <a:ext cx="7380233" cy="4259262"/>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gn="just">
              <a:buNone/>
            </a:pPr>
            <a:r>
              <a:rPr lang="nl-NL" sz="1400" i="1" dirty="0"/>
              <a:t>‘Presenteren is, net als schrijven trouwens, een manier om iets voor elkaar te krijgen, om invloed uit te oefenen op je publiek.’</a:t>
            </a:r>
            <a:r>
              <a:rPr lang="nl-NL" sz="1100" i="1" dirty="0"/>
              <a:t>(Uit Artikel Maak je punt (de Graaf, 2015, pag. 2))</a:t>
            </a:r>
          </a:p>
          <a:p>
            <a:pPr marL="0" indent="0">
              <a:buNone/>
            </a:pPr>
            <a:endParaRPr lang="nl-NL" b="1" dirty="0">
              <a:latin typeface="Calibri" panose="020F0502020204030204" pitchFamily="34" charset="0"/>
              <a:cs typeface="Calibri" panose="020F0502020204030204" pitchFamily="34" charset="0"/>
            </a:endParaRP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Waar gaat je presentatie over? En waarover niet? (afbakening onderwerp)</a:t>
            </a: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Welke boodschap wil je overbrengen?</a:t>
            </a: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Wie zijn je luisteraars? (doelgroep)</a:t>
            </a: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Wat wil je bereiken bij je publiek? (doel)</a:t>
            </a: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Wanneer ben je zelf tevreden? </a:t>
            </a:r>
          </a:p>
          <a:p>
            <a:pPr marL="457200" indent="-457200">
              <a:buClr>
                <a:srgbClr val="E50856"/>
              </a:buClr>
              <a:buFont typeface="+mj-lt"/>
              <a:buAutoNum type="arabicPeriod"/>
            </a:pPr>
            <a:r>
              <a:rPr lang="nl-NL" dirty="0">
                <a:latin typeface="Calibri" panose="020F0502020204030204" pitchFamily="34" charset="0"/>
                <a:cs typeface="Calibri" panose="020F0502020204030204" pitchFamily="34" charset="0"/>
              </a:rPr>
              <a:t>Wat zijn de externe factoren (locatie, tijdstip, duur, faciliteiten)?</a:t>
            </a:r>
          </a:p>
          <a:p>
            <a:pPr marL="457200" indent="-457200">
              <a:buClr>
                <a:srgbClr val="E50856"/>
              </a:buClr>
              <a:buFont typeface="+mj-lt"/>
              <a:buAutoNum type="arabicPeriod"/>
            </a:pPr>
            <a:r>
              <a:rPr lang="nl-NL" dirty="0">
                <a:solidFill>
                  <a:srgbClr val="E50856"/>
                </a:solidFill>
                <a:latin typeface="Calibri" panose="020F0502020204030204" pitchFamily="34" charset="0"/>
                <a:cs typeface="Calibri" panose="020F0502020204030204" pitchFamily="34" charset="0"/>
              </a:rPr>
              <a:t>En…Hoe ben je zelf als spreker? (sterktes, zwaktes in presenteren zoals houding, intonatie, formuleren)</a:t>
            </a:r>
            <a:endParaRPr lang="nl-NL" dirty="0">
              <a:solidFill>
                <a:srgbClr val="E50856"/>
              </a:solidFill>
            </a:endParaRPr>
          </a:p>
        </p:txBody>
      </p:sp>
    </p:spTree>
    <p:extLst>
      <p:ext uri="{BB962C8B-B14F-4D97-AF65-F5344CB8AC3E}">
        <p14:creationId xmlns:p14="http://schemas.microsoft.com/office/powerpoint/2010/main" val="397909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A19700B-3CDD-462D-B3F2-63FD168E6624}"/>
              </a:ext>
            </a:extLst>
          </p:cNvPr>
          <p:cNvSpPr>
            <a:spLocks noGrp="1"/>
          </p:cNvSpPr>
          <p:nvPr>
            <p:ph type="title"/>
          </p:nvPr>
        </p:nvSpPr>
        <p:spPr>
          <a:xfrm>
            <a:off x="838200" y="527200"/>
            <a:ext cx="10515600" cy="775661"/>
          </a:xfrm>
        </p:spPr>
        <p:txBody>
          <a:bodyPr>
            <a:normAutofit/>
          </a:bodyPr>
          <a:lstStyle/>
          <a:p>
            <a:r>
              <a:rPr lang="en-US" sz="4000" cap="none" dirty="0" err="1">
                <a:latin typeface="Calibri" panose="020F0502020204030204" pitchFamily="34" charset="0"/>
                <a:cs typeface="Calibri" panose="020F0502020204030204" pitchFamily="34" charset="0"/>
              </a:rPr>
              <a:t>Oefening</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baart</a:t>
            </a:r>
            <a:r>
              <a:rPr lang="en-US" sz="4000" cap="none" dirty="0">
                <a:latin typeface="Calibri" panose="020F0502020204030204" pitchFamily="34" charset="0"/>
                <a:cs typeface="Calibri" panose="020F0502020204030204" pitchFamily="34" charset="0"/>
              </a:rPr>
              <a:t> kunst</a:t>
            </a:r>
          </a:p>
        </p:txBody>
      </p:sp>
      <p:sp>
        <p:nvSpPr>
          <p:cNvPr id="7" name="Tijdelijke aanduiding voor dianummer 6">
            <a:extLst>
              <a:ext uri="{FF2B5EF4-FFF2-40B4-BE49-F238E27FC236}">
                <a16:creationId xmlns:a16="http://schemas.microsoft.com/office/drawing/2014/main" id="{8C832677-748C-49E7-9E6A-86635F53C3D4}"/>
              </a:ext>
            </a:extLst>
          </p:cNvPr>
          <p:cNvSpPr>
            <a:spLocks noGrp="1"/>
          </p:cNvSpPr>
          <p:nvPr>
            <p:ph type="sldNum" sz="quarter" idx="20"/>
          </p:nvPr>
        </p:nvSpPr>
        <p:spPr/>
        <p:txBody>
          <a:bodyPr/>
          <a:lstStyle/>
          <a:p>
            <a:fld id="{FACE7509-F60A-4509-9491-CD4ED7B54EDD}" type="slidenum">
              <a:rPr lang="nl-NL" smtClean="0"/>
              <a:pPr/>
              <a:t>56</a:t>
            </a:fld>
            <a:endParaRPr lang="nl-NL"/>
          </a:p>
        </p:txBody>
      </p:sp>
      <p:sp>
        <p:nvSpPr>
          <p:cNvPr id="8" name="Tijdelijke aanduiding voor inhoud 2">
            <a:extLst>
              <a:ext uri="{FF2B5EF4-FFF2-40B4-BE49-F238E27FC236}">
                <a16:creationId xmlns:a16="http://schemas.microsoft.com/office/drawing/2014/main" id="{AD6B575F-3C93-4521-83B5-11A3E605CA94}"/>
              </a:ext>
            </a:extLst>
          </p:cNvPr>
          <p:cNvSpPr txBox="1">
            <a:spLocks/>
          </p:cNvSpPr>
          <p:nvPr/>
        </p:nvSpPr>
        <p:spPr>
          <a:xfrm>
            <a:off x="890750" y="1721388"/>
            <a:ext cx="10066284" cy="4222212"/>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defRPr/>
            </a:pPr>
            <a:endParaRPr lang="nl-NL" dirty="0"/>
          </a:p>
          <a:p>
            <a:pPr marL="438150" lvl="1" indent="0">
              <a:buFont typeface="Arial" panose="020B0604020202020204" pitchFamily="34" charset="0"/>
              <a:buNone/>
              <a:defRPr/>
            </a:pPr>
            <a:endParaRPr lang="nl-NL" dirty="0"/>
          </a:p>
          <a:p>
            <a:pPr lvl="1">
              <a:buFont typeface="Wingdings" panose="05000000000000000000" pitchFamily="2" charset="2"/>
              <a:buNone/>
              <a:defRPr/>
            </a:pPr>
            <a:endParaRPr lang="nl-NL" dirty="0"/>
          </a:p>
        </p:txBody>
      </p:sp>
      <p:pic>
        <p:nvPicPr>
          <p:cNvPr id="5" name="Afbeelding 4" descr="Handen die deeg uitrollen met een houten deegroller">
            <a:extLst>
              <a:ext uri="{FF2B5EF4-FFF2-40B4-BE49-F238E27FC236}">
                <a16:creationId xmlns:a16="http://schemas.microsoft.com/office/drawing/2014/main" id="{3E6D3F52-037E-4130-9AA4-373A759E76A8}"/>
              </a:ext>
            </a:extLst>
          </p:cNvPr>
          <p:cNvPicPr>
            <a:picLocks noChangeAspect="1"/>
          </p:cNvPicPr>
          <p:nvPr/>
        </p:nvPicPr>
        <p:blipFill rotWithShape="1">
          <a:blip r:embed="rId3">
            <a:alphaModFix amt="42000"/>
          </a:blip>
          <a:srcRect l="44654" t="2150" r="16661" b="1"/>
          <a:stretch/>
        </p:blipFill>
        <p:spPr>
          <a:xfrm>
            <a:off x="8123913" y="0"/>
            <a:ext cx="4068087" cy="6858000"/>
          </a:xfrm>
          <a:prstGeom prst="rect">
            <a:avLst/>
          </a:prstGeom>
        </p:spPr>
      </p:pic>
      <p:sp>
        <p:nvSpPr>
          <p:cNvPr id="2" name="Tekstvak 1">
            <a:extLst>
              <a:ext uri="{FF2B5EF4-FFF2-40B4-BE49-F238E27FC236}">
                <a16:creationId xmlns:a16="http://schemas.microsoft.com/office/drawing/2014/main" id="{AAAD7F9C-0ABA-41B4-99E0-21E45E6DBD1A}"/>
              </a:ext>
            </a:extLst>
          </p:cNvPr>
          <p:cNvSpPr txBox="1"/>
          <p:nvPr/>
        </p:nvSpPr>
        <p:spPr>
          <a:xfrm>
            <a:off x="838200" y="1462181"/>
            <a:ext cx="6994050" cy="4216539"/>
          </a:xfrm>
          <a:prstGeom prst="rect">
            <a:avLst/>
          </a:prstGeom>
          <a:noFill/>
        </p:spPr>
        <p:txBody>
          <a:bodyPr wrap="square" rtlCol="0">
            <a:spAutoFit/>
          </a:bodyPr>
          <a:lstStyle/>
          <a:p>
            <a:r>
              <a:rPr lang="nl-NL" b="1" dirty="0">
                <a:latin typeface="Calibri" panose="020F0502020204030204" pitchFamily="34" charset="0"/>
                <a:cs typeface="Calibri" panose="020F0502020204030204" pitchFamily="34" charset="0"/>
              </a:rPr>
              <a:t>Mini presentatie met als onderwerp:</a:t>
            </a:r>
            <a:r>
              <a:rPr lang="nl-NL" dirty="0">
                <a:latin typeface="Calibri" panose="020F0502020204030204" pitchFamily="34" charset="0"/>
                <a:cs typeface="Calibri" panose="020F0502020204030204" pitchFamily="34" charset="0"/>
              </a:rPr>
              <a:t> </a:t>
            </a:r>
          </a:p>
          <a:p>
            <a:r>
              <a:rPr lang="nl-NL" dirty="0">
                <a:latin typeface="Calibri" panose="020F0502020204030204" pitchFamily="34" charset="0"/>
                <a:cs typeface="Calibri" panose="020F0502020204030204" pitchFamily="34" charset="0"/>
              </a:rPr>
              <a:t>voorbereiding van jouw presentatie en hoe ben jij als spreker. Zie onderstaande vragen. </a:t>
            </a:r>
          </a:p>
          <a:p>
            <a:endParaRPr lang="nl-NL" dirty="0"/>
          </a:p>
          <a:p>
            <a:pPr marL="0" indent="0" algn="just">
              <a:buNone/>
            </a:pPr>
            <a:r>
              <a:rPr lang="nl-NL" sz="1200" i="1" dirty="0"/>
              <a:t>‘Presenteren is, net als schrijven trouwens, een manier om iets voor elkaar te krijgen, om invloed uit te oefenen op je publiek.’(Uit Artikel Maak je punt (de Graaf, 2015, pag. 2))</a:t>
            </a:r>
          </a:p>
          <a:p>
            <a:pPr marL="0" indent="0">
              <a:buNone/>
            </a:pPr>
            <a:endParaRPr lang="nl-NL" sz="1200" b="1" dirty="0">
              <a:latin typeface="Calibri" panose="020F0502020204030204" pitchFamily="34" charset="0"/>
              <a:cs typeface="Calibri" panose="020F0502020204030204" pitchFamily="34" charset="0"/>
            </a:endParaRPr>
          </a:p>
          <a:p>
            <a:pPr marL="457200" indent="-457200">
              <a:buClr>
                <a:srgbClr val="E50856"/>
              </a:buClr>
              <a:buFont typeface="+mj-lt"/>
              <a:buAutoNum type="arabicPeriod"/>
            </a:pPr>
            <a:r>
              <a:rPr lang="nl-NL" sz="1200" dirty="0">
                <a:latin typeface="Calibri" panose="020F0502020204030204" pitchFamily="34" charset="0"/>
                <a:cs typeface="Calibri" panose="020F0502020204030204" pitchFamily="34" charset="0"/>
              </a:rPr>
              <a:t>Waar gaat je presentatie over? En waarover niet? (afbakening onderwerp)</a:t>
            </a:r>
          </a:p>
          <a:p>
            <a:pPr marL="457200" indent="-457200">
              <a:buClr>
                <a:srgbClr val="E50856"/>
              </a:buClr>
              <a:buFont typeface="+mj-lt"/>
              <a:buAutoNum type="arabicPeriod"/>
            </a:pPr>
            <a:r>
              <a:rPr lang="nl-NL" sz="1200" dirty="0">
                <a:latin typeface="Calibri" panose="020F0502020204030204" pitchFamily="34" charset="0"/>
                <a:cs typeface="Calibri" panose="020F0502020204030204" pitchFamily="34" charset="0"/>
              </a:rPr>
              <a:t>Welke boodschap wil je overbrengen?</a:t>
            </a:r>
          </a:p>
          <a:p>
            <a:pPr marL="457200" indent="-457200">
              <a:buClr>
                <a:srgbClr val="E50856"/>
              </a:buClr>
              <a:buFont typeface="+mj-lt"/>
              <a:buAutoNum type="arabicPeriod"/>
            </a:pPr>
            <a:r>
              <a:rPr lang="nl-NL" sz="1200" dirty="0">
                <a:latin typeface="Calibri" panose="020F0502020204030204" pitchFamily="34" charset="0"/>
                <a:cs typeface="Calibri" panose="020F0502020204030204" pitchFamily="34" charset="0"/>
              </a:rPr>
              <a:t>Wie zijn je luisteraars? (doelgroep)</a:t>
            </a:r>
          </a:p>
          <a:p>
            <a:pPr marL="457200" indent="-457200">
              <a:buClr>
                <a:srgbClr val="E50856"/>
              </a:buClr>
              <a:buFont typeface="+mj-lt"/>
              <a:buAutoNum type="arabicPeriod"/>
            </a:pPr>
            <a:r>
              <a:rPr lang="nl-NL" sz="1200" dirty="0">
                <a:latin typeface="Calibri" panose="020F0502020204030204" pitchFamily="34" charset="0"/>
                <a:cs typeface="Calibri" panose="020F0502020204030204" pitchFamily="34" charset="0"/>
              </a:rPr>
              <a:t>Wat wil je bereiken bij je publiek? (doel)</a:t>
            </a:r>
          </a:p>
          <a:p>
            <a:pPr marL="457200" indent="-457200">
              <a:buClr>
                <a:srgbClr val="E50856"/>
              </a:buClr>
              <a:buFont typeface="+mj-lt"/>
              <a:buAutoNum type="arabicPeriod"/>
            </a:pPr>
            <a:r>
              <a:rPr lang="nl-NL" sz="1200" dirty="0">
                <a:latin typeface="Calibri" panose="020F0502020204030204" pitchFamily="34" charset="0"/>
                <a:cs typeface="Calibri" panose="020F0502020204030204" pitchFamily="34" charset="0"/>
              </a:rPr>
              <a:t>Wanneer ben je zelf tevreden? </a:t>
            </a:r>
          </a:p>
          <a:p>
            <a:pPr marL="457200" indent="-457200">
              <a:buClr>
                <a:srgbClr val="E50856"/>
              </a:buClr>
              <a:buFont typeface="+mj-lt"/>
              <a:buAutoNum type="arabicPeriod"/>
            </a:pPr>
            <a:r>
              <a:rPr lang="nl-NL" sz="1200" dirty="0">
                <a:latin typeface="Calibri" panose="020F0502020204030204" pitchFamily="34" charset="0"/>
                <a:cs typeface="Calibri" panose="020F0502020204030204" pitchFamily="34" charset="0"/>
              </a:rPr>
              <a:t>Wat zijn de externe factoren (locatie, tijdstip, duur, faciliteiten)?</a:t>
            </a:r>
          </a:p>
          <a:p>
            <a:pPr marL="457200" indent="-457200">
              <a:buClr>
                <a:srgbClr val="E50856"/>
              </a:buClr>
              <a:buFont typeface="+mj-lt"/>
              <a:buAutoNum type="arabicPeriod"/>
            </a:pPr>
            <a:r>
              <a:rPr lang="nl-NL" sz="1200" dirty="0">
                <a:solidFill>
                  <a:srgbClr val="E50856"/>
                </a:solidFill>
                <a:latin typeface="Calibri" panose="020F0502020204030204" pitchFamily="34" charset="0"/>
                <a:cs typeface="Calibri" panose="020F0502020204030204" pitchFamily="34" charset="0"/>
              </a:rPr>
              <a:t>En…Hoe ben je zelf als spreker? (sterktes, zwaktes in presenteren zoals houding, intonatie, formuleren)</a:t>
            </a:r>
          </a:p>
          <a:p>
            <a:pPr marL="457200" indent="-457200">
              <a:buClr>
                <a:srgbClr val="E50856"/>
              </a:buClr>
              <a:buFont typeface="+mj-lt"/>
              <a:buAutoNum type="arabicPeriod"/>
            </a:pPr>
            <a:endParaRPr lang="nl-NL" sz="1200" dirty="0">
              <a:solidFill>
                <a:srgbClr val="E50856"/>
              </a:solidFill>
              <a:latin typeface="Calibri" panose="020F0502020204030204" pitchFamily="34" charset="0"/>
              <a:cs typeface="Calibri" panose="020F0502020204030204" pitchFamily="34" charset="0"/>
            </a:endParaRPr>
          </a:p>
          <a:p>
            <a:pPr>
              <a:buClr>
                <a:srgbClr val="E50856"/>
              </a:buClr>
            </a:pPr>
            <a:r>
              <a:rPr lang="nl-NL" b="1" dirty="0">
                <a:latin typeface="Calibri" panose="020F0502020204030204" pitchFamily="34" charset="0"/>
                <a:cs typeface="Calibri" panose="020F0502020204030204" pitchFamily="34" charset="0"/>
              </a:rPr>
              <a:t>Stappen:</a:t>
            </a:r>
          </a:p>
          <a:p>
            <a:pPr marL="285750" indent="-285750">
              <a:buClr>
                <a:srgbClr val="E50856"/>
              </a:buClr>
              <a:buFont typeface="Arial" panose="020B0604020202020204" pitchFamily="34" charset="0"/>
              <a:buChar char="•"/>
            </a:pPr>
            <a:r>
              <a:rPr lang="nl-NL" sz="1600" dirty="0">
                <a:latin typeface="Calibri" panose="020F0502020204030204" pitchFamily="34" charset="0"/>
                <a:cs typeface="Calibri" panose="020F0502020204030204" pitchFamily="34" charset="0"/>
              </a:rPr>
              <a:t>Individueel: voorbereiding: 5 minuten</a:t>
            </a:r>
          </a:p>
          <a:p>
            <a:pPr marL="285750" indent="-285750">
              <a:buClr>
                <a:srgbClr val="E50856"/>
              </a:buClr>
              <a:buFont typeface="Arial" panose="020B0604020202020204" pitchFamily="34" charset="0"/>
              <a:buChar char="•"/>
            </a:pPr>
            <a:r>
              <a:rPr lang="nl-NL" sz="1600" dirty="0">
                <a:latin typeface="Calibri" panose="020F0502020204030204" pitchFamily="34" charset="0"/>
                <a:cs typeface="Calibri" panose="020F0502020204030204" pitchFamily="34" charset="0"/>
              </a:rPr>
              <a:t>Presenteren: 1 – 2 minuten</a:t>
            </a:r>
          </a:p>
          <a:p>
            <a:pPr marL="285750" indent="-285750">
              <a:buClr>
                <a:srgbClr val="E50856"/>
              </a:buClr>
              <a:buFont typeface="Arial" panose="020B0604020202020204" pitchFamily="34" charset="0"/>
              <a:buChar char="•"/>
            </a:pPr>
            <a:r>
              <a:rPr lang="nl-NL" sz="1600" dirty="0">
                <a:latin typeface="Calibri" panose="020F0502020204030204" pitchFamily="34" charset="0"/>
                <a:cs typeface="Calibri" panose="020F0502020204030204" pitchFamily="34" charset="0"/>
              </a:rPr>
              <a:t>Feedback: 5 minuten </a:t>
            </a:r>
            <a:r>
              <a:rPr lang="nl-NL" sz="1600" dirty="0" err="1">
                <a:latin typeface="Calibri" panose="020F0502020204030204" pitchFamily="34" charset="0"/>
                <a:cs typeface="Calibri" panose="020F0502020204030204" pitchFamily="34" charset="0"/>
              </a:rPr>
              <a:t>a.h.v</a:t>
            </a:r>
            <a:r>
              <a:rPr lang="nl-NL" sz="1600" dirty="0">
                <a:latin typeface="Calibri" panose="020F0502020204030204" pitchFamily="34" charset="0"/>
                <a:cs typeface="Calibri" panose="020F0502020204030204" pitchFamily="34" charset="0"/>
              </a:rPr>
              <a:t>. feedback formulier</a:t>
            </a:r>
          </a:p>
        </p:txBody>
      </p:sp>
      <p:sp>
        <p:nvSpPr>
          <p:cNvPr id="9" name="Tijdelijke aanduiding voor inhoud 2">
            <a:extLst>
              <a:ext uri="{FF2B5EF4-FFF2-40B4-BE49-F238E27FC236}">
                <a16:creationId xmlns:a16="http://schemas.microsoft.com/office/drawing/2014/main" id="{40E19B92-DE57-409A-92C9-3544E6D2AC98}"/>
              </a:ext>
            </a:extLst>
          </p:cNvPr>
          <p:cNvSpPr txBox="1">
            <a:spLocks/>
          </p:cNvSpPr>
          <p:nvPr/>
        </p:nvSpPr>
        <p:spPr>
          <a:xfrm>
            <a:off x="890750" y="2847059"/>
            <a:ext cx="6718740" cy="3483741"/>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gn="just">
              <a:buNone/>
            </a:pPr>
            <a:endParaRPr lang="nl-NL" dirty="0">
              <a:solidFill>
                <a:srgbClr val="E50856"/>
              </a:solidFill>
            </a:endParaRPr>
          </a:p>
        </p:txBody>
      </p:sp>
    </p:spTree>
    <p:extLst>
      <p:ext uri="{BB962C8B-B14F-4D97-AF65-F5344CB8AC3E}">
        <p14:creationId xmlns:p14="http://schemas.microsoft.com/office/powerpoint/2010/main" val="1097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A19700B-3CDD-462D-B3F2-63FD168E6624}"/>
              </a:ext>
            </a:extLst>
          </p:cNvPr>
          <p:cNvSpPr>
            <a:spLocks noGrp="1"/>
          </p:cNvSpPr>
          <p:nvPr>
            <p:ph type="title"/>
          </p:nvPr>
        </p:nvSpPr>
        <p:spPr>
          <a:xfrm>
            <a:off x="838200" y="527200"/>
            <a:ext cx="10515600" cy="775661"/>
          </a:xfrm>
        </p:spPr>
        <p:txBody>
          <a:bodyPr>
            <a:normAutofit/>
          </a:bodyPr>
          <a:lstStyle/>
          <a:p>
            <a:r>
              <a:rPr lang="en-US" sz="4000" cap="none" dirty="0" err="1">
                <a:latin typeface="Calibri" panose="020F0502020204030204" pitchFamily="34" charset="0"/>
                <a:cs typeface="Calibri" panose="020F0502020204030204" pitchFamily="34" charset="0"/>
              </a:rPr>
              <a:t>Jij</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als</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presentator</a:t>
            </a:r>
            <a:r>
              <a:rPr lang="en-US" sz="4000" cap="none" dirty="0">
                <a:latin typeface="Calibri" panose="020F0502020204030204" pitchFamily="34" charset="0"/>
                <a:cs typeface="Calibri" panose="020F0502020204030204" pitchFamily="34" charset="0"/>
              </a:rPr>
              <a:t> </a:t>
            </a:r>
          </a:p>
        </p:txBody>
      </p:sp>
      <p:sp>
        <p:nvSpPr>
          <p:cNvPr id="7" name="Tijdelijke aanduiding voor dianummer 6">
            <a:extLst>
              <a:ext uri="{FF2B5EF4-FFF2-40B4-BE49-F238E27FC236}">
                <a16:creationId xmlns:a16="http://schemas.microsoft.com/office/drawing/2014/main" id="{8C832677-748C-49E7-9E6A-86635F53C3D4}"/>
              </a:ext>
            </a:extLst>
          </p:cNvPr>
          <p:cNvSpPr>
            <a:spLocks noGrp="1"/>
          </p:cNvSpPr>
          <p:nvPr>
            <p:ph type="sldNum" sz="quarter" idx="20"/>
          </p:nvPr>
        </p:nvSpPr>
        <p:spPr/>
        <p:txBody>
          <a:bodyPr/>
          <a:lstStyle/>
          <a:p>
            <a:fld id="{FACE7509-F60A-4509-9491-CD4ED7B54EDD}" type="slidenum">
              <a:rPr lang="nl-NL" smtClean="0"/>
              <a:pPr/>
              <a:t>57</a:t>
            </a:fld>
            <a:endParaRPr lang="nl-NL"/>
          </a:p>
        </p:txBody>
      </p:sp>
      <p:sp>
        <p:nvSpPr>
          <p:cNvPr id="8" name="Tijdelijke aanduiding voor inhoud 2">
            <a:extLst>
              <a:ext uri="{FF2B5EF4-FFF2-40B4-BE49-F238E27FC236}">
                <a16:creationId xmlns:a16="http://schemas.microsoft.com/office/drawing/2014/main" id="{AD6B575F-3C93-4521-83B5-11A3E605CA94}"/>
              </a:ext>
            </a:extLst>
          </p:cNvPr>
          <p:cNvSpPr txBox="1">
            <a:spLocks/>
          </p:cNvSpPr>
          <p:nvPr/>
        </p:nvSpPr>
        <p:spPr>
          <a:xfrm>
            <a:off x="1098329" y="4414054"/>
            <a:ext cx="10255471" cy="4222212"/>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defRPr/>
            </a:pPr>
            <a:endParaRPr lang="nl-NL" dirty="0"/>
          </a:p>
          <a:p>
            <a:pPr marL="438150" lvl="1" indent="0">
              <a:buFont typeface="Arial" panose="020B0604020202020204" pitchFamily="34" charset="0"/>
              <a:buNone/>
              <a:defRPr/>
            </a:pPr>
            <a:endParaRPr lang="nl-NL" dirty="0">
              <a:solidFill>
                <a:srgbClr val="000000"/>
              </a:solidFill>
              <a:latin typeface="Roboto" panose="02000000000000000000" pitchFamily="2" charset="0"/>
            </a:endParaRPr>
          </a:p>
          <a:p>
            <a:pPr marL="438150" lvl="1" indent="0">
              <a:buFont typeface="Arial" panose="020B0604020202020204" pitchFamily="34" charset="0"/>
              <a:buNone/>
              <a:defRPr/>
            </a:pPr>
            <a:r>
              <a:rPr lang="nl-NL" dirty="0"/>
              <a:t>		</a:t>
            </a:r>
            <a:endParaRPr lang="nl-NL" dirty="0">
              <a:solidFill>
                <a:srgbClr val="000000"/>
              </a:solidFill>
              <a:latin typeface="Roboto" panose="02000000000000000000" pitchFamily="2" charset="0"/>
            </a:endParaRPr>
          </a:p>
          <a:p>
            <a:pPr marL="438150" lvl="1" indent="0">
              <a:buFont typeface="Arial" panose="020B0604020202020204" pitchFamily="34" charset="0"/>
              <a:buNone/>
              <a:defRPr/>
            </a:pPr>
            <a:r>
              <a:rPr lang="nl-NL" dirty="0">
                <a:solidFill>
                  <a:srgbClr val="000000"/>
                </a:solidFill>
                <a:latin typeface="Roboto" panose="02000000000000000000" pitchFamily="2" charset="0"/>
              </a:rPr>
              <a:t>	</a:t>
            </a:r>
          </a:p>
          <a:p>
            <a:pPr marL="438150" lvl="1" indent="0">
              <a:buFont typeface="Arial" panose="020B0604020202020204" pitchFamily="34" charset="0"/>
              <a:buNone/>
              <a:defRPr/>
            </a:pPr>
            <a:r>
              <a:rPr lang="nl-NL" dirty="0">
                <a:solidFill>
                  <a:srgbClr val="000000"/>
                </a:solidFill>
                <a:latin typeface="Roboto" panose="02000000000000000000" pitchFamily="2" charset="0"/>
              </a:rPr>
              <a:t>			</a:t>
            </a:r>
            <a:endParaRPr lang="nl-NL" dirty="0"/>
          </a:p>
          <a:p>
            <a:pPr lvl="1">
              <a:buFont typeface="Wingdings" panose="05000000000000000000" pitchFamily="2" charset="2"/>
              <a:buNone/>
              <a:defRPr/>
            </a:pPr>
            <a:endParaRPr lang="nl-NL" dirty="0"/>
          </a:p>
        </p:txBody>
      </p:sp>
      <p:sp>
        <p:nvSpPr>
          <p:cNvPr id="5" name="Tekstvak 4">
            <a:extLst>
              <a:ext uri="{FF2B5EF4-FFF2-40B4-BE49-F238E27FC236}">
                <a16:creationId xmlns:a16="http://schemas.microsoft.com/office/drawing/2014/main" id="{DE8EF859-54B7-425B-A4C9-4CAEBF899764}"/>
              </a:ext>
            </a:extLst>
          </p:cNvPr>
          <p:cNvSpPr txBox="1"/>
          <p:nvPr/>
        </p:nvSpPr>
        <p:spPr>
          <a:xfrm>
            <a:off x="652953" y="2395492"/>
            <a:ext cx="10078107" cy="369332"/>
          </a:xfrm>
          <a:prstGeom prst="rect">
            <a:avLst/>
          </a:prstGeom>
          <a:noFill/>
        </p:spPr>
        <p:txBody>
          <a:bodyPr wrap="square" rtlCol="0">
            <a:spAutoFit/>
          </a:bodyPr>
          <a:lstStyle/>
          <a:p>
            <a:pPr marL="438150" lvl="1" indent="0">
              <a:buFont typeface="Arial" panose="020B0604020202020204" pitchFamily="34" charset="0"/>
              <a:buNone/>
              <a:defRPr/>
            </a:pPr>
            <a:r>
              <a:rPr lang="nl-NL" dirty="0"/>
              <a:t>				</a:t>
            </a:r>
          </a:p>
        </p:txBody>
      </p:sp>
      <p:graphicFrame>
        <p:nvGraphicFramePr>
          <p:cNvPr id="6" name="Tabel 8">
            <a:extLst>
              <a:ext uri="{FF2B5EF4-FFF2-40B4-BE49-F238E27FC236}">
                <a16:creationId xmlns:a16="http://schemas.microsoft.com/office/drawing/2014/main" id="{1BA293F6-FF35-4BB1-892F-9199FA7B5D5F}"/>
              </a:ext>
            </a:extLst>
          </p:cNvPr>
          <p:cNvGraphicFramePr>
            <a:graphicFrameLocks noGrp="1"/>
          </p:cNvGraphicFramePr>
          <p:nvPr>
            <p:extLst>
              <p:ext uri="{D42A27DB-BD31-4B8C-83A1-F6EECF244321}">
                <p14:modId xmlns:p14="http://schemas.microsoft.com/office/powerpoint/2010/main" val="95469656"/>
              </p:ext>
            </p:extLst>
          </p:nvPr>
        </p:nvGraphicFramePr>
        <p:xfrm>
          <a:off x="853959" y="1302861"/>
          <a:ext cx="10239711" cy="4911770"/>
        </p:xfrm>
        <a:graphic>
          <a:graphicData uri="http://schemas.openxmlformats.org/drawingml/2006/table">
            <a:tbl>
              <a:tblPr firstRow="1" bandRow="1">
                <a:tableStyleId>{16D9F66E-5EB9-4882-86FB-DCBF35E3C3E4}</a:tableStyleId>
              </a:tblPr>
              <a:tblGrid>
                <a:gridCol w="3297627">
                  <a:extLst>
                    <a:ext uri="{9D8B030D-6E8A-4147-A177-3AD203B41FA5}">
                      <a16:colId xmlns:a16="http://schemas.microsoft.com/office/drawing/2014/main" val="3020675844"/>
                    </a:ext>
                  </a:extLst>
                </a:gridCol>
                <a:gridCol w="6942084">
                  <a:extLst>
                    <a:ext uri="{9D8B030D-6E8A-4147-A177-3AD203B41FA5}">
                      <a16:colId xmlns:a16="http://schemas.microsoft.com/office/drawing/2014/main" val="938089671"/>
                    </a:ext>
                  </a:extLst>
                </a:gridCol>
              </a:tblGrid>
              <a:tr h="1221152">
                <a:tc>
                  <a:txBody>
                    <a:bodyPr/>
                    <a:lstStyle/>
                    <a:p>
                      <a:r>
                        <a:rPr lang="nl-NL" sz="2000" b="0" dirty="0">
                          <a:latin typeface="Calibri" panose="020F0502020204030204" pitchFamily="34" charset="0"/>
                          <a:cs typeface="Calibri" panose="020F0502020204030204" pitchFamily="34" charset="0"/>
                        </a:rPr>
                        <a:t>Houding</a:t>
                      </a:r>
                    </a:p>
                  </a:txBody>
                  <a:tcPr anchor="ctr"/>
                </a:tc>
                <a:tc>
                  <a:txBody>
                    <a:bodyPr/>
                    <a:lstStyle/>
                    <a:p>
                      <a:pPr marL="0" marR="0" lvl="0" indent="0" algn="l" defTabSz="514337" rtl="0" eaLnBrk="1" fontAlgn="auto" latinLnBrk="0" hangingPunct="1">
                        <a:lnSpc>
                          <a:spcPct val="100000"/>
                        </a:lnSpc>
                        <a:spcBef>
                          <a:spcPts val="0"/>
                        </a:spcBef>
                        <a:spcAft>
                          <a:spcPts val="0"/>
                        </a:spcAft>
                        <a:buClrTx/>
                        <a:buSzTx/>
                        <a:buFontTx/>
                        <a:buNone/>
                        <a:tabLst/>
                        <a:defRPr/>
                      </a:pPr>
                      <a:r>
                        <a:rPr lang="nl-NL" sz="1600" b="0" i="0" kern="1200" dirty="0">
                          <a:solidFill>
                            <a:srgbClr val="000000"/>
                          </a:solidFill>
                          <a:effectLst/>
                          <a:latin typeface="Calibri" panose="020F0502020204030204" pitchFamily="34" charset="0"/>
                          <a:ea typeface="+mn-ea"/>
                          <a:cs typeface="Calibri" panose="020F0502020204030204" pitchFamily="34" charset="0"/>
                        </a:rPr>
                        <a:t>Helpt de aandacht van het publiek te trekken en zelfvertrouwen te krijgen. Ontspant de stembanden en zorgt voor een betere stemtechniek.</a:t>
                      </a:r>
                    </a:p>
                    <a:p>
                      <a:endParaRPr lang="nl-NL"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766070794"/>
                  </a:ext>
                </a:extLst>
              </a:tr>
              <a:tr h="1257434">
                <a:tc>
                  <a:txBody>
                    <a:bodyPr/>
                    <a:lstStyle/>
                    <a:p>
                      <a:r>
                        <a:rPr lang="nl-NL" sz="2000" dirty="0">
                          <a:solidFill>
                            <a:srgbClr val="000000"/>
                          </a:solidFill>
                          <a:latin typeface="Calibri" panose="020F0502020204030204" pitchFamily="34" charset="0"/>
                          <a:cs typeface="Calibri" panose="020F0502020204030204" pitchFamily="34" charset="0"/>
                        </a:rPr>
                        <a:t>Oogcontact </a:t>
                      </a:r>
                      <a:r>
                        <a:rPr lang="nl-NL" dirty="0">
                          <a:latin typeface="Calibri" panose="020F0502020204030204" pitchFamily="34" charset="0"/>
                          <a:cs typeface="Calibri" panose="020F0502020204030204" pitchFamily="34" charset="0"/>
                        </a:rPr>
                        <a:t>	</a:t>
                      </a:r>
                    </a:p>
                  </a:txBody>
                  <a:tcPr anchor="ctr"/>
                </a:tc>
                <a:tc>
                  <a:txBody>
                    <a:bodyPr/>
                    <a:lstStyle/>
                    <a:p>
                      <a:pPr marL="0" marR="0" lvl="0" indent="0" algn="l" defTabSz="514337" rtl="0" eaLnBrk="1" fontAlgn="auto" latinLnBrk="0" hangingPunct="1">
                        <a:lnSpc>
                          <a:spcPct val="100000"/>
                        </a:lnSpc>
                        <a:spcBef>
                          <a:spcPts val="0"/>
                        </a:spcBef>
                        <a:spcAft>
                          <a:spcPts val="0"/>
                        </a:spcAft>
                        <a:buClrTx/>
                        <a:buSzTx/>
                        <a:buFontTx/>
                        <a:buNone/>
                        <a:tabLst/>
                        <a:defRPr/>
                      </a:pPr>
                      <a:r>
                        <a:rPr lang="nl-NL" sz="1600" b="0" i="0" dirty="0">
                          <a:solidFill>
                            <a:srgbClr val="000000"/>
                          </a:solidFill>
                          <a:effectLst/>
                          <a:latin typeface="Calibri" panose="020F0502020204030204" pitchFamily="34" charset="0"/>
                          <a:cs typeface="Calibri" panose="020F0502020204030204" pitchFamily="34" charset="0"/>
                        </a:rPr>
                        <a:t>Helpt de aandacht van het publiek vast te houden, meer te weten te komen over hun reactie en contact te maken. Het vergroot de impact van je presentatie.</a:t>
                      </a:r>
                    </a:p>
                    <a:p>
                      <a:endParaRPr lang="nl-NL"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581421413"/>
                  </a:ext>
                </a:extLst>
              </a:tr>
              <a:tr h="1110733">
                <a:tc>
                  <a:txBody>
                    <a:bodyPr/>
                    <a:lstStyle/>
                    <a:p>
                      <a:r>
                        <a:rPr lang="nl-NL" sz="2000" dirty="0">
                          <a:solidFill>
                            <a:srgbClr val="000000"/>
                          </a:solidFill>
                          <a:latin typeface="Calibri" panose="020F0502020204030204" pitchFamily="34" charset="0"/>
                          <a:cs typeface="Calibri" panose="020F0502020204030204" pitchFamily="34" charset="0"/>
                        </a:rPr>
                        <a:t>Gebaren </a:t>
                      </a:r>
                    </a:p>
                    <a:p>
                      <a:r>
                        <a:rPr lang="nl-NL" sz="2000" dirty="0">
                          <a:solidFill>
                            <a:srgbClr val="000000"/>
                          </a:solidFill>
                          <a:latin typeface="Calibri" panose="020F0502020204030204" pitchFamily="34" charset="0"/>
                          <a:cs typeface="Calibri" panose="020F0502020204030204" pitchFamily="34" charset="0"/>
                        </a:rPr>
                        <a:t>(gesticulatie) </a:t>
                      </a:r>
                      <a:endParaRPr lang="nl-NL" sz="2000" dirty="0">
                        <a:latin typeface="Calibri" panose="020F0502020204030204" pitchFamily="34" charset="0"/>
                        <a:cs typeface="Calibri" panose="020F0502020204030204" pitchFamily="34" charset="0"/>
                      </a:endParaRPr>
                    </a:p>
                  </a:txBody>
                  <a:tcPr anchor="ctr"/>
                </a:tc>
                <a:tc>
                  <a:txBody>
                    <a:bodyPr/>
                    <a:lstStyle/>
                    <a:p>
                      <a:pPr marL="0" marR="0" lvl="0" indent="0" algn="l" defTabSz="514337" rtl="0" eaLnBrk="1" fontAlgn="auto" latinLnBrk="0" hangingPunct="1">
                        <a:lnSpc>
                          <a:spcPct val="100000"/>
                        </a:lnSpc>
                        <a:spcBef>
                          <a:spcPts val="0"/>
                        </a:spcBef>
                        <a:spcAft>
                          <a:spcPts val="0"/>
                        </a:spcAft>
                        <a:buClrTx/>
                        <a:buSzTx/>
                        <a:buFontTx/>
                        <a:buNone/>
                        <a:tabLst/>
                        <a:defRPr/>
                      </a:pPr>
                      <a:r>
                        <a:rPr lang="nl-NL" sz="1600" b="0" i="0" dirty="0">
                          <a:solidFill>
                            <a:srgbClr val="000000"/>
                          </a:solidFill>
                          <a:effectLst/>
                          <a:latin typeface="Calibri" panose="020F0502020204030204" pitchFamily="34" charset="0"/>
                          <a:cs typeface="Calibri" panose="020F0502020204030204" pitchFamily="34" charset="0"/>
                        </a:rPr>
                        <a:t>Trekt de aandacht van het publiek en accentueert bepaalde punten.</a:t>
                      </a:r>
                    </a:p>
                    <a:p>
                      <a:endParaRPr lang="nl-NL"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827718141"/>
                  </a:ext>
                </a:extLst>
              </a:tr>
              <a:tr h="1287441">
                <a:tc>
                  <a:txBody>
                    <a:bodyPr/>
                    <a:lstStyle/>
                    <a:p>
                      <a:endParaRPr lang="nl-NL" dirty="0">
                        <a:solidFill>
                          <a:srgbClr val="000000"/>
                        </a:solidFill>
                        <a:latin typeface="Calibri" panose="020F0502020204030204" pitchFamily="34" charset="0"/>
                        <a:cs typeface="Calibri" panose="020F0502020204030204" pitchFamily="34" charset="0"/>
                      </a:endParaRPr>
                    </a:p>
                    <a:p>
                      <a:endParaRPr lang="nl-NL" dirty="0">
                        <a:solidFill>
                          <a:srgbClr val="000000"/>
                        </a:solidFill>
                        <a:latin typeface="Calibri" panose="020F0502020204030204" pitchFamily="34" charset="0"/>
                        <a:cs typeface="Calibri" panose="020F0502020204030204" pitchFamily="34" charset="0"/>
                      </a:endParaRPr>
                    </a:p>
                    <a:p>
                      <a:endParaRPr lang="nl-NL" dirty="0">
                        <a:solidFill>
                          <a:srgbClr val="000000"/>
                        </a:solidFill>
                        <a:latin typeface="Calibri" panose="020F0502020204030204" pitchFamily="34" charset="0"/>
                        <a:cs typeface="Calibri" panose="020F0502020204030204" pitchFamily="34" charset="0"/>
                      </a:endParaRPr>
                    </a:p>
                    <a:p>
                      <a:r>
                        <a:rPr lang="nl-NL" sz="2000" dirty="0">
                          <a:solidFill>
                            <a:srgbClr val="000000"/>
                          </a:solidFill>
                          <a:latin typeface="Calibri" panose="020F0502020204030204" pitchFamily="34" charset="0"/>
                          <a:cs typeface="Calibri" panose="020F0502020204030204" pitchFamily="34" charset="0"/>
                        </a:rPr>
                        <a:t>Stemtechniek </a:t>
                      </a:r>
                    </a:p>
                    <a:p>
                      <a:endParaRPr lang="nl-NL" dirty="0">
                        <a:latin typeface="Calibri" panose="020F0502020204030204" pitchFamily="34" charset="0"/>
                        <a:cs typeface="Calibri" panose="020F0502020204030204" pitchFamily="34" charset="0"/>
                      </a:endParaRPr>
                    </a:p>
                    <a:p>
                      <a:endParaRPr lang="nl-NL" dirty="0">
                        <a:latin typeface="Calibri" panose="020F0502020204030204" pitchFamily="34" charset="0"/>
                        <a:cs typeface="Calibri" panose="020F0502020204030204" pitchFamily="34" charset="0"/>
                      </a:endParaRPr>
                    </a:p>
                    <a:p>
                      <a:endParaRPr lang="nl-NL" dirty="0">
                        <a:latin typeface="Calibri" panose="020F0502020204030204" pitchFamily="34" charset="0"/>
                        <a:cs typeface="Calibri" panose="020F0502020204030204" pitchFamily="34" charset="0"/>
                      </a:endParaRPr>
                    </a:p>
                  </a:txBody>
                  <a:tcPr anchor="ctr"/>
                </a:tc>
                <a:tc>
                  <a:txBody>
                    <a:bodyPr/>
                    <a:lstStyle/>
                    <a:p>
                      <a:r>
                        <a:rPr lang="nl-NL" sz="1600" dirty="0">
                          <a:solidFill>
                            <a:srgbClr val="000000"/>
                          </a:solidFill>
                          <a:latin typeface="Calibri" panose="020F0502020204030204" pitchFamily="34" charset="0"/>
                          <a:cs typeface="Calibri" panose="020F0502020204030204" pitchFamily="34" charset="0"/>
                        </a:rPr>
                        <a:t>Zorgt ervoor dat je dynamisch kunt blijven spreken.</a:t>
                      </a:r>
                    </a:p>
                  </a:txBody>
                  <a:tcPr anchor="ctr"/>
                </a:tc>
                <a:extLst>
                  <a:ext uri="{0D108BD9-81ED-4DB2-BD59-A6C34878D82A}">
                    <a16:rowId xmlns:a16="http://schemas.microsoft.com/office/drawing/2014/main" val="3719423148"/>
                  </a:ext>
                </a:extLst>
              </a:tr>
            </a:tbl>
          </a:graphicData>
        </a:graphic>
      </p:graphicFrame>
      <p:pic>
        <p:nvPicPr>
          <p:cNvPr id="49" name="Google Shape;1401;p38" descr="MP900386219">
            <a:extLst>
              <a:ext uri="{FF2B5EF4-FFF2-40B4-BE49-F238E27FC236}">
                <a16:creationId xmlns:a16="http://schemas.microsoft.com/office/drawing/2014/main" id="{8B636F01-A958-4A9D-9964-25E472CFE9EA}"/>
              </a:ext>
            </a:extLst>
          </p:cNvPr>
          <p:cNvPicPr preferRelativeResize="0"/>
          <p:nvPr/>
        </p:nvPicPr>
        <p:blipFill rotWithShape="1">
          <a:blip r:embed="rId3">
            <a:alphaModFix/>
          </a:blip>
          <a:srcRect/>
          <a:stretch/>
        </p:blipFill>
        <p:spPr>
          <a:xfrm>
            <a:off x="2600107" y="1399738"/>
            <a:ext cx="950712" cy="967646"/>
          </a:xfrm>
          <a:prstGeom prst="rect">
            <a:avLst/>
          </a:prstGeom>
          <a:noFill/>
          <a:ln>
            <a:noFill/>
          </a:ln>
        </p:spPr>
      </p:pic>
      <p:pic>
        <p:nvPicPr>
          <p:cNvPr id="50" name="Google Shape;1408;p38" descr="MP900409654">
            <a:extLst>
              <a:ext uri="{FF2B5EF4-FFF2-40B4-BE49-F238E27FC236}">
                <a16:creationId xmlns:a16="http://schemas.microsoft.com/office/drawing/2014/main" id="{BAC32234-84D0-4A61-A2E9-9CA3445331DB}"/>
              </a:ext>
            </a:extLst>
          </p:cNvPr>
          <p:cNvPicPr preferRelativeResize="0"/>
          <p:nvPr/>
        </p:nvPicPr>
        <p:blipFill rotWithShape="1">
          <a:blip r:embed="rId4">
            <a:alphaModFix/>
          </a:blip>
          <a:srcRect/>
          <a:stretch/>
        </p:blipFill>
        <p:spPr>
          <a:xfrm>
            <a:off x="2600107" y="2664545"/>
            <a:ext cx="958651" cy="975472"/>
          </a:xfrm>
          <a:prstGeom prst="rect">
            <a:avLst/>
          </a:prstGeom>
          <a:noFill/>
          <a:ln>
            <a:noFill/>
          </a:ln>
        </p:spPr>
      </p:pic>
      <p:pic>
        <p:nvPicPr>
          <p:cNvPr id="51" name="Google Shape;1415;p38">
            <a:extLst>
              <a:ext uri="{FF2B5EF4-FFF2-40B4-BE49-F238E27FC236}">
                <a16:creationId xmlns:a16="http://schemas.microsoft.com/office/drawing/2014/main" id="{80FB432F-A52F-4025-AB0E-745CA0B60497}"/>
              </a:ext>
            </a:extLst>
          </p:cNvPr>
          <p:cNvPicPr preferRelativeResize="0"/>
          <p:nvPr/>
        </p:nvPicPr>
        <p:blipFill rotWithShape="1">
          <a:blip r:embed="rId5">
            <a:alphaModFix/>
          </a:blip>
          <a:srcRect/>
          <a:stretch/>
        </p:blipFill>
        <p:spPr>
          <a:xfrm>
            <a:off x="2600107" y="3823097"/>
            <a:ext cx="945640" cy="969189"/>
          </a:xfrm>
          <a:prstGeom prst="rect">
            <a:avLst/>
          </a:prstGeom>
          <a:noFill/>
          <a:ln>
            <a:noFill/>
          </a:ln>
        </p:spPr>
      </p:pic>
      <p:pic>
        <p:nvPicPr>
          <p:cNvPr id="52" name="Google Shape;1422;p38" descr="speaker &amp; equalizer">
            <a:hlinkClick r:id="rId6"/>
            <a:extLst>
              <a:ext uri="{FF2B5EF4-FFF2-40B4-BE49-F238E27FC236}">
                <a16:creationId xmlns:a16="http://schemas.microsoft.com/office/drawing/2014/main" id="{E006401A-D2BA-47A3-A123-A89D07D58B40}"/>
              </a:ext>
            </a:extLst>
          </p:cNvPr>
          <p:cNvPicPr preferRelativeResize="0"/>
          <p:nvPr/>
        </p:nvPicPr>
        <p:blipFill rotWithShape="1">
          <a:blip r:embed="rId7">
            <a:alphaModFix/>
          </a:blip>
          <a:srcRect/>
          <a:stretch/>
        </p:blipFill>
        <p:spPr>
          <a:xfrm>
            <a:off x="2600107" y="5085047"/>
            <a:ext cx="942275" cy="962551"/>
          </a:xfrm>
          <a:prstGeom prst="rect">
            <a:avLst/>
          </a:prstGeom>
          <a:noFill/>
          <a:ln>
            <a:noFill/>
          </a:ln>
        </p:spPr>
      </p:pic>
    </p:spTree>
    <p:extLst>
      <p:ext uri="{BB962C8B-B14F-4D97-AF65-F5344CB8AC3E}">
        <p14:creationId xmlns:p14="http://schemas.microsoft.com/office/powerpoint/2010/main" val="292812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CD0ABDD0-AE65-4F61-8753-A588FD292A09}"/>
              </a:ext>
            </a:extLst>
          </p:cNvPr>
          <p:cNvPicPr>
            <a:picLocks noChangeAspect="1"/>
          </p:cNvPicPr>
          <p:nvPr/>
        </p:nvPicPr>
        <p:blipFill>
          <a:blip r:embed="rId3"/>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AA19700B-3CDD-462D-B3F2-63FD168E6624}"/>
              </a:ext>
            </a:extLst>
          </p:cNvPr>
          <p:cNvSpPr>
            <a:spLocks noGrp="1"/>
          </p:cNvSpPr>
          <p:nvPr>
            <p:ph type="title"/>
          </p:nvPr>
        </p:nvSpPr>
        <p:spPr>
          <a:xfrm>
            <a:off x="838200" y="527200"/>
            <a:ext cx="10515600" cy="775661"/>
          </a:xfrm>
        </p:spPr>
        <p:txBody>
          <a:bodyPr>
            <a:normAutofit/>
          </a:bodyPr>
          <a:lstStyle/>
          <a:p>
            <a:r>
              <a:rPr lang="en-US" sz="4000" cap="none" dirty="0" err="1">
                <a:latin typeface="Calibri" panose="020F0502020204030204" pitchFamily="34" charset="0"/>
                <a:cs typeface="Calibri" panose="020F0502020204030204" pitchFamily="34" charset="0"/>
              </a:rPr>
              <a:t>Jij</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als</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presentator</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houding</a:t>
            </a:r>
            <a:r>
              <a:rPr lang="en-US" sz="4000" cap="none" dirty="0">
                <a:latin typeface="Calibri" panose="020F0502020204030204" pitchFamily="34" charset="0"/>
                <a:cs typeface="Calibri" panose="020F0502020204030204" pitchFamily="34" charset="0"/>
              </a:rPr>
              <a:t>  </a:t>
            </a:r>
          </a:p>
        </p:txBody>
      </p:sp>
      <p:sp>
        <p:nvSpPr>
          <p:cNvPr id="7" name="Tijdelijke aanduiding voor dianummer 6">
            <a:extLst>
              <a:ext uri="{FF2B5EF4-FFF2-40B4-BE49-F238E27FC236}">
                <a16:creationId xmlns:a16="http://schemas.microsoft.com/office/drawing/2014/main" id="{8C832677-748C-49E7-9E6A-86635F53C3D4}"/>
              </a:ext>
            </a:extLst>
          </p:cNvPr>
          <p:cNvSpPr>
            <a:spLocks noGrp="1"/>
          </p:cNvSpPr>
          <p:nvPr>
            <p:ph type="sldNum" sz="quarter" idx="20"/>
          </p:nvPr>
        </p:nvSpPr>
        <p:spPr/>
        <p:txBody>
          <a:bodyPr/>
          <a:lstStyle/>
          <a:p>
            <a:fld id="{FACE7509-F60A-4509-9491-CD4ED7B54EDD}" type="slidenum">
              <a:rPr lang="nl-NL" smtClean="0"/>
              <a:pPr/>
              <a:t>58</a:t>
            </a:fld>
            <a:endParaRPr lang="nl-NL"/>
          </a:p>
        </p:txBody>
      </p:sp>
      <p:sp>
        <p:nvSpPr>
          <p:cNvPr id="8" name="Tijdelijke aanduiding voor inhoud 2">
            <a:extLst>
              <a:ext uri="{FF2B5EF4-FFF2-40B4-BE49-F238E27FC236}">
                <a16:creationId xmlns:a16="http://schemas.microsoft.com/office/drawing/2014/main" id="{AD6B575F-3C93-4521-83B5-11A3E605CA94}"/>
              </a:ext>
            </a:extLst>
          </p:cNvPr>
          <p:cNvSpPr txBox="1">
            <a:spLocks/>
          </p:cNvSpPr>
          <p:nvPr/>
        </p:nvSpPr>
        <p:spPr>
          <a:xfrm>
            <a:off x="1098329" y="4414054"/>
            <a:ext cx="10255471" cy="4222212"/>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defRPr/>
            </a:pPr>
            <a:endParaRPr lang="nl-NL" dirty="0"/>
          </a:p>
          <a:p>
            <a:pPr marL="438150" lvl="1" indent="0">
              <a:buFont typeface="Arial" panose="020B0604020202020204" pitchFamily="34" charset="0"/>
              <a:buNone/>
              <a:defRPr/>
            </a:pPr>
            <a:endParaRPr lang="nl-NL" dirty="0">
              <a:solidFill>
                <a:srgbClr val="000000"/>
              </a:solidFill>
              <a:latin typeface="Roboto" panose="02000000000000000000" pitchFamily="2" charset="0"/>
            </a:endParaRPr>
          </a:p>
          <a:p>
            <a:pPr marL="438150" lvl="1" indent="0">
              <a:buFont typeface="Arial" panose="020B0604020202020204" pitchFamily="34" charset="0"/>
              <a:buNone/>
              <a:defRPr/>
            </a:pPr>
            <a:r>
              <a:rPr lang="nl-NL" dirty="0"/>
              <a:t>		</a:t>
            </a:r>
            <a:endParaRPr lang="nl-NL" dirty="0">
              <a:solidFill>
                <a:srgbClr val="000000"/>
              </a:solidFill>
              <a:latin typeface="Roboto" panose="02000000000000000000" pitchFamily="2" charset="0"/>
            </a:endParaRPr>
          </a:p>
          <a:p>
            <a:pPr marL="438150" lvl="1" indent="0">
              <a:buFont typeface="Arial" panose="020B0604020202020204" pitchFamily="34" charset="0"/>
              <a:buNone/>
              <a:defRPr/>
            </a:pPr>
            <a:r>
              <a:rPr lang="nl-NL" dirty="0">
                <a:solidFill>
                  <a:srgbClr val="000000"/>
                </a:solidFill>
                <a:latin typeface="Roboto" panose="02000000000000000000" pitchFamily="2" charset="0"/>
              </a:rPr>
              <a:t>	</a:t>
            </a:r>
          </a:p>
          <a:p>
            <a:pPr marL="438150" lvl="1" indent="0">
              <a:buFont typeface="Arial" panose="020B0604020202020204" pitchFamily="34" charset="0"/>
              <a:buNone/>
              <a:defRPr/>
            </a:pPr>
            <a:r>
              <a:rPr lang="nl-NL" dirty="0">
                <a:solidFill>
                  <a:srgbClr val="000000"/>
                </a:solidFill>
                <a:latin typeface="Roboto" panose="02000000000000000000" pitchFamily="2" charset="0"/>
              </a:rPr>
              <a:t>			</a:t>
            </a:r>
            <a:endParaRPr lang="nl-NL" dirty="0"/>
          </a:p>
          <a:p>
            <a:pPr lvl="1">
              <a:buFont typeface="Wingdings" panose="05000000000000000000" pitchFamily="2" charset="2"/>
              <a:buNone/>
              <a:defRPr/>
            </a:pPr>
            <a:endParaRPr lang="nl-NL" dirty="0"/>
          </a:p>
        </p:txBody>
      </p:sp>
      <p:sp>
        <p:nvSpPr>
          <p:cNvPr id="5" name="Tekstvak 4">
            <a:extLst>
              <a:ext uri="{FF2B5EF4-FFF2-40B4-BE49-F238E27FC236}">
                <a16:creationId xmlns:a16="http://schemas.microsoft.com/office/drawing/2014/main" id="{DE8EF859-54B7-425B-A4C9-4CAEBF899764}"/>
              </a:ext>
            </a:extLst>
          </p:cNvPr>
          <p:cNvSpPr txBox="1"/>
          <p:nvPr/>
        </p:nvSpPr>
        <p:spPr>
          <a:xfrm>
            <a:off x="771534" y="1846289"/>
            <a:ext cx="7395993" cy="3693319"/>
          </a:xfrm>
          <a:prstGeom prst="rect">
            <a:avLst/>
          </a:prstGeom>
          <a:noFill/>
        </p:spPr>
        <p:txBody>
          <a:bodyPr wrap="square" rtlCol="0">
            <a:spAutoFit/>
          </a:bodyPr>
          <a:lstStyle/>
          <a:p>
            <a:pPr marL="0" marR="0" lvl="0" indent="0" algn="just" defTabSz="514337" rtl="0" eaLnBrk="1" fontAlgn="auto" latinLnBrk="0" hangingPunct="1">
              <a:lnSpc>
                <a:spcPct val="100000"/>
              </a:lnSpc>
              <a:spcBef>
                <a:spcPts val="0"/>
              </a:spcBef>
              <a:spcAft>
                <a:spcPts val="0"/>
              </a:spcAft>
              <a:buClrTx/>
              <a:buSzTx/>
              <a:buFontTx/>
              <a:buNone/>
              <a:tabLst/>
              <a:defRPr/>
            </a:pPr>
            <a:r>
              <a:rPr lang="nl-NL" sz="1800" b="0" i="1" kern="1200" dirty="0">
                <a:solidFill>
                  <a:srgbClr val="000000"/>
                </a:solidFill>
                <a:effectLst/>
                <a:latin typeface="Calibri" panose="020F0502020204030204" pitchFamily="34" charset="0"/>
                <a:ea typeface="+mn-ea"/>
                <a:cs typeface="Calibri" panose="020F0502020204030204" pitchFamily="34" charset="0"/>
              </a:rPr>
              <a:t>Helpt de aandacht van het publiek te trekken en zelfvertrouwen te krijgen</a:t>
            </a:r>
            <a:r>
              <a:rPr lang="nl-NL" i="1" dirty="0">
                <a:solidFill>
                  <a:srgbClr val="000000"/>
                </a:solidFill>
                <a:latin typeface="Calibri" panose="020F0502020204030204" pitchFamily="34" charset="0"/>
                <a:cs typeface="Calibri" panose="020F0502020204030204" pitchFamily="34" charset="0"/>
              </a:rPr>
              <a:t>.</a:t>
            </a:r>
            <a:endParaRPr lang="nl-NL" sz="1800" b="0" i="1" kern="1200" dirty="0">
              <a:solidFill>
                <a:srgbClr val="000000"/>
              </a:solidFill>
              <a:effectLst/>
              <a:latin typeface="Calibri" panose="020F0502020204030204" pitchFamily="34" charset="0"/>
              <a:ea typeface="+mn-ea"/>
              <a:cs typeface="Calibri" panose="020F0502020204030204" pitchFamily="34" charset="0"/>
            </a:endParaRPr>
          </a:p>
          <a:p>
            <a:pPr marL="0" marR="0" lvl="0" indent="0" algn="just" defTabSz="514337" rtl="0" eaLnBrk="1" fontAlgn="auto" latinLnBrk="0" hangingPunct="1">
              <a:lnSpc>
                <a:spcPct val="100000"/>
              </a:lnSpc>
              <a:spcBef>
                <a:spcPts val="0"/>
              </a:spcBef>
              <a:spcAft>
                <a:spcPts val="0"/>
              </a:spcAft>
              <a:buClrTx/>
              <a:buSzTx/>
              <a:buFontTx/>
              <a:buNone/>
              <a:tabLst/>
              <a:defRPr/>
            </a:pPr>
            <a:r>
              <a:rPr lang="nl-NL" i="1" dirty="0">
                <a:solidFill>
                  <a:srgbClr val="000000"/>
                </a:solidFill>
                <a:latin typeface="Calibri" panose="020F0502020204030204" pitchFamily="34" charset="0"/>
                <a:cs typeface="Calibri" panose="020F0502020204030204" pitchFamily="34" charset="0"/>
              </a:rPr>
              <a:t>O</a:t>
            </a:r>
            <a:r>
              <a:rPr lang="nl-NL" sz="1800" b="0" i="1" kern="1200" dirty="0">
                <a:solidFill>
                  <a:srgbClr val="000000"/>
                </a:solidFill>
                <a:effectLst/>
                <a:latin typeface="Calibri" panose="020F0502020204030204" pitchFamily="34" charset="0"/>
                <a:ea typeface="+mn-ea"/>
                <a:cs typeface="Calibri" panose="020F0502020204030204" pitchFamily="34" charset="0"/>
              </a:rPr>
              <a:t>ntspant de stembanden en zorgt voor een betere stemtechniek.</a:t>
            </a:r>
          </a:p>
          <a:p>
            <a:pPr marL="0" marR="0" lvl="0" indent="0" algn="l" defTabSz="514337" rtl="0" eaLnBrk="1" fontAlgn="auto" latinLnBrk="0" hangingPunct="1">
              <a:lnSpc>
                <a:spcPct val="100000"/>
              </a:lnSpc>
              <a:spcBef>
                <a:spcPts val="0"/>
              </a:spcBef>
              <a:spcAft>
                <a:spcPts val="0"/>
              </a:spcAft>
              <a:buClrTx/>
              <a:buSzTx/>
              <a:buFontTx/>
              <a:buNone/>
              <a:tabLst/>
              <a:defRPr/>
            </a:pPr>
            <a:endParaRPr lang="nl-NL" dirty="0">
              <a:solidFill>
                <a:srgbClr val="000000"/>
              </a:solidFill>
              <a:latin typeface="Calibri" panose="020F0502020204030204" pitchFamily="34" charset="0"/>
              <a:cs typeface="Calibri" panose="020F0502020204030204" pitchFamily="34" charset="0"/>
            </a:endParaRPr>
          </a:p>
          <a:p>
            <a:pPr marR="0" lvl="0" algn="l" defTabSz="514337" rtl="0" eaLnBrk="1" fontAlgn="auto" latinLnBrk="0" hangingPunct="1">
              <a:lnSpc>
                <a:spcPct val="100000"/>
              </a:lnSpc>
              <a:spcBef>
                <a:spcPts val="0"/>
              </a:spcBef>
              <a:spcAft>
                <a:spcPts val="0"/>
              </a:spcAft>
              <a:buClr>
                <a:srgbClr val="E50856"/>
              </a:buClr>
              <a:buSzTx/>
              <a:tabLst/>
              <a:defRPr/>
            </a:pPr>
            <a:r>
              <a:rPr lang="nl-NL" b="1" dirty="0">
                <a:solidFill>
                  <a:srgbClr val="000000"/>
                </a:solidFill>
                <a:latin typeface="Calibri" panose="020F0502020204030204" pitchFamily="34" charset="0"/>
                <a:cs typeface="Calibri" panose="020F0502020204030204" pitchFamily="34" charset="0"/>
              </a:rPr>
              <a:t>Algemeen</a:t>
            </a:r>
          </a:p>
          <a:p>
            <a:pPr marL="285750" marR="0" lvl="0" indent="-285750" algn="l" defTabSz="514337"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lang="nl-NL" sz="1800" b="0" i="0" kern="1200" dirty="0">
                <a:solidFill>
                  <a:srgbClr val="000000"/>
                </a:solidFill>
                <a:effectLst/>
                <a:latin typeface="Calibri" panose="020F0502020204030204" pitchFamily="34" charset="0"/>
                <a:ea typeface="+mn-ea"/>
                <a:cs typeface="Calibri" panose="020F0502020204030204" pitchFamily="34" charset="0"/>
              </a:rPr>
              <a:t>Zorg voor </a:t>
            </a:r>
            <a:r>
              <a:rPr lang="nl-NL" dirty="0">
                <a:solidFill>
                  <a:srgbClr val="000000"/>
                </a:solidFill>
                <a:latin typeface="Calibri" panose="020F0502020204030204" pitchFamily="34" charset="0"/>
                <a:cs typeface="Calibri" panose="020F0502020204030204" pitchFamily="34" charset="0"/>
              </a:rPr>
              <a:t>een g</a:t>
            </a:r>
            <a:r>
              <a:rPr lang="nl-NL" sz="1800" b="0" i="0" kern="1200" dirty="0">
                <a:solidFill>
                  <a:srgbClr val="000000"/>
                </a:solidFill>
                <a:effectLst/>
                <a:latin typeface="Calibri" panose="020F0502020204030204" pitchFamily="34" charset="0"/>
                <a:ea typeface="+mn-ea"/>
                <a:cs typeface="Calibri" panose="020F0502020204030204" pitchFamily="34" charset="0"/>
              </a:rPr>
              <a:t>oed</a:t>
            </a:r>
            <a:r>
              <a:rPr lang="nl-NL" dirty="0">
                <a:solidFill>
                  <a:srgbClr val="000000"/>
                </a:solidFill>
                <a:latin typeface="Calibri" panose="020F0502020204030204" pitchFamily="34" charset="0"/>
                <a:cs typeface="Calibri" panose="020F0502020204030204" pitchFamily="34" charset="0"/>
              </a:rPr>
              <a:t>e houding en presenteer direct aan je publiek. </a:t>
            </a:r>
          </a:p>
          <a:p>
            <a:pPr marL="285750" marR="0" lvl="0" indent="-285750" algn="l" defTabSz="514337"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lang="nl-NL" sz="1800" b="0" i="0" kern="1200" dirty="0">
                <a:solidFill>
                  <a:srgbClr val="000000"/>
                </a:solidFill>
                <a:effectLst/>
                <a:latin typeface="Calibri" panose="020F0502020204030204" pitchFamily="34" charset="0"/>
                <a:ea typeface="+mn-ea"/>
                <a:cs typeface="Calibri" panose="020F0502020204030204" pitchFamily="34" charset="0"/>
              </a:rPr>
              <a:t>B</a:t>
            </a:r>
            <a:r>
              <a:rPr lang="nl-NL" dirty="0">
                <a:solidFill>
                  <a:srgbClr val="000000"/>
                </a:solidFill>
                <a:latin typeface="Calibri" panose="020F0502020204030204" pitchFamily="34" charset="0"/>
                <a:cs typeface="Calibri" panose="020F0502020204030204" pitchFamily="34" charset="0"/>
              </a:rPr>
              <a:t>enader je publiek bewust om aandacht te geven of aandacht te krijgen.</a:t>
            </a:r>
          </a:p>
          <a:p>
            <a:pPr marR="0" lvl="0" algn="l" defTabSz="514337" rtl="0" eaLnBrk="1" fontAlgn="auto" latinLnBrk="0" hangingPunct="1">
              <a:lnSpc>
                <a:spcPct val="100000"/>
              </a:lnSpc>
              <a:spcBef>
                <a:spcPts val="0"/>
              </a:spcBef>
              <a:spcAft>
                <a:spcPts val="0"/>
              </a:spcAft>
              <a:buClr>
                <a:srgbClr val="E50856"/>
              </a:buClr>
              <a:buSzTx/>
              <a:tabLst/>
              <a:defRPr/>
            </a:pPr>
            <a:endParaRPr lang="nl-NL" dirty="0">
              <a:solidFill>
                <a:srgbClr val="000000"/>
              </a:solidFill>
              <a:latin typeface="Calibri" panose="020F0502020204030204" pitchFamily="34" charset="0"/>
              <a:cs typeface="Calibri" panose="020F0502020204030204" pitchFamily="34" charset="0"/>
            </a:endParaRPr>
          </a:p>
          <a:p>
            <a:pPr marR="0" lvl="0" algn="l" defTabSz="514337" rtl="0" eaLnBrk="1" fontAlgn="auto" latinLnBrk="0" hangingPunct="1">
              <a:lnSpc>
                <a:spcPct val="100000"/>
              </a:lnSpc>
              <a:spcBef>
                <a:spcPts val="0"/>
              </a:spcBef>
              <a:spcAft>
                <a:spcPts val="0"/>
              </a:spcAft>
              <a:buClr>
                <a:srgbClr val="E50856"/>
              </a:buClr>
              <a:buSzTx/>
              <a:tabLst/>
              <a:defRPr/>
            </a:pPr>
            <a:r>
              <a:rPr lang="nl-NL" b="1" dirty="0">
                <a:solidFill>
                  <a:srgbClr val="000000"/>
                </a:solidFill>
                <a:latin typeface="Calibri" panose="020F0502020204030204" pitchFamily="34" charset="0"/>
                <a:cs typeface="Calibri" panose="020F0502020204030204" pitchFamily="34" charset="0"/>
              </a:rPr>
              <a:t>Voeten en benen, bewaar een goed evenwicht</a:t>
            </a:r>
          </a:p>
          <a:p>
            <a:pPr marL="285750" indent="-285750" defTabSz="514337">
              <a:buClr>
                <a:srgbClr val="E50856"/>
              </a:buClr>
              <a:buFont typeface="Arial" panose="020B0604020202020204" pitchFamily="34" charset="0"/>
              <a:buChar char="•"/>
              <a:defRPr/>
            </a:pPr>
            <a:r>
              <a:rPr lang="nl-NL" dirty="0">
                <a:solidFill>
                  <a:srgbClr val="000000"/>
                </a:solidFill>
                <a:latin typeface="Calibri" panose="020F0502020204030204" pitchFamily="34" charset="0"/>
                <a:cs typeface="Calibri" panose="020F0502020204030204" pitchFamily="34" charset="0"/>
              </a:rPr>
              <a:t>Sta rechtop op beide benen (ongeveer 10-20 cm afstand tussen de voeten)</a:t>
            </a:r>
          </a:p>
          <a:p>
            <a:pPr marL="285750" indent="-285750" defTabSz="514337">
              <a:buClr>
                <a:srgbClr val="E50856"/>
              </a:buClr>
              <a:buFont typeface="Arial" panose="020B0604020202020204" pitchFamily="34" charset="0"/>
              <a:buChar char="•"/>
              <a:defRPr/>
            </a:pPr>
            <a:r>
              <a:rPr lang="nl-NL" dirty="0">
                <a:solidFill>
                  <a:srgbClr val="000000"/>
                </a:solidFill>
                <a:latin typeface="Calibri" panose="020F0502020204030204" pitchFamily="34" charset="0"/>
                <a:cs typeface="Calibri" panose="020F0502020204030204" pitchFamily="34" charset="0"/>
              </a:rPr>
              <a:t>Buig je knieën lichtjes</a:t>
            </a:r>
          </a:p>
          <a:p>
            <a:pPr marL="285750" indent="-285750" defTabSz="514337">
              <a:buClr>
                <a:srgbClr val="E50856"/>
              </a:buClr>
              <a:buFont typeface="Arial" panose="020B0604020202020204" pitchFamily="34" charset="0"/>
              <a:buChar char="•"/>
              <a:defRPr/>
            </a:pPr>
            <a:r>
              <a:rPr lang="nl-NL" b="0" i="0" kern="1200" dirty="0">
                <a:solidFill>
                  <a:srgbClr val="000000"/>
                </a:solidFill>
                <a:effectLst/>
                <a:latin typeface="Calibri" panose="020F0502020204030204" pitchFamily="34" charset="0"/>
                <a:ea typeface="+mn-ea"/>
                <a:cs typeface="Calibri" panose="020F0502020204030204" pitchFamily="34" charset="0"/>
              </a:rPr>
              <a:t>Sta tegenover het publiek</a:t>
            </a:r>
          </a:p>
          <a:p>
            <a:pPr marL="0" marR="0" lvl="0" indent="0" algn="l" defTabSz="514337" rtl="0" eaLnBrk="1" fontAlgn="auto" latinLnBrk="0" hangingPunct="1">
              <a:lnSpc>
                <a:spcPct val="100000"/>
              </a:lnSpc>
              <a:spcBef>
                <a:spcPts val="0"/>
              </a:spcBef>
              <a:spcAft>
                <a:spcPts val="0"/>
              </a:spcAft>
              <a:buClrTx/>
              <a:buSzTx/>
              <a:buFontTx/>
              <a:buNone/>
              <a:tabLst/>
              <a:defRPr/>
            </a:pPr>
            <a:endParaRPr lang="nl-NL" sz="1800" b="0" i="0" kern="1200" dirty="0">
              <a:solidFill>
                <a:srgbClr val="000000"/>
              </a:solidFill>
              <a:effectLst/>
              <a:latin typeface="Calibri" panose="020F0502020204030204" pitchFamily="34" charset="0"/>
              <a:ea typeface="+mn-ea"/>
              <a:cs typeface="Calibri" panose="020F0502020204030204" pitchFamily="34" charset="0"/>
            </a:endParaRPr>
          </a:p>
        </p:txBody>
      </p:sp>
      <p:pic>
        <p:nvPicPr>
          <p:cNvPr id="49" name="Google Shape;1401;p38" descr="MP900386219">
            <a:extLst>
              <a:ext uri="{FF2B5EF4-FFF2-40B4-BE49-F238E27FC236}">
                <a16:creationId xmlns:a16="http://schemas.microsoft.com/office/drawing/2014/main" id="{8B636F01-A958-4A9D-9964-25E472CFE9EA}"/>
              </a:ext>
            </a:extLst>
          </p:cNvPr>
          <p:cNvPicPr preferRelativeResize="0"/>
          <p:nvPr/>
        </p:nvPicPr>
        <p:blipFill rotWithShape="1">
          <a:blip r:embed="rId4">
            <a:alphaModFix/>
          </a:blip>
          <a:srcRect/>
          <a:stretch/>
        </p:blipFill>
        <p:spPr>
          <a:xfrm>
            <a:off x="8910857" y="3692948"/>
            <a:ext cx="2291859" cy="2199984"/>
          </a:xfrm>
          <a:prstGeom prst="rect">
            <a:avLst/>
          </a:prstGeom>
          <a:noFill/>
          <a:ln>
            <a:noFill/>
          </a:ln>
        </p:spPr>
      </p:pic>
    </p:spTree>
    <p:extLst>
      <p:ext uri="{BB962C8B-B14F-4D97-AF65-F5344CB8AC3E}">
        <p14:creationId xmlns:p14="http://schemas.microsoft.com/office/powerpoint/2010/main" val="40814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CD0ABDD0-AE65-4F61-8753-A588FD292A09}"/>
              </a:ext>
            </a:extLst>
          </p:cNvPr>
          <p:cNvPicPr>
            <a:picLocks noChangeAspect="1"/>
          </p:cNvPicPr>
          <p:nvPr/>
        </p:nvPicPr>
        <p:blipFill>
          <a:blip r:embed="rId3"/>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AA19700B-3CDD-462D-B3F2-63FD168E6624}"/>
              </a:ext>
            </a:extLst>
          </p:cNvPr>
          <p:cNvSpPr>
            <a:spLocks noGrp="1"/>
          </p:cNvSpPr>
          <p:nvPr>
            <p:ph type="title"/>
          </p:nvPr>
        </p:nvSpPr>
        <p:spPr>
          <a:xfrm>
            <a:off x="838200" y="527200"/>
            <a:ext cx="10515600" cy="775661"/>
          </a:xfrm>
        </p:spPr>
        <p:txBody>
          <a:bodyPr>
            <a:normAutofit/>
          </a:bodyPr>
          <a:lstStyle/>
          <a:p>
            <a:r>
              <a:rPr lang="en-US" sz="4000" cap="none" dirty="0" err="1">
                <a:latin typeface="Calibri" panose="020F0502020204030204" pitchFamily="34" charset="0"/>
                <a:cs typeface="Calibri" panose="020F0502020204030204" pitchFamily="34" charset="0"/>
              </a:rPr>
              <a:t>Jij</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als</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presentator</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Oogcontact</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8C832677-748C-49E7-9E6A-86635F53C3D4}"/>
              </a:ext>
            </a:extLst>
          </p:cNvPr>
          <p:cNvSpPr>
            <a:spLocks noGrp="1"/>
          </p:cNvSpPr>
          <p:nvPr>
            <p:ph type="sldNum" sz="quarter" idx="20"/>
          </p:nvPr>
        </p:nvSpPr>
        <p:spPr/>
        <p:txBody>
          <a:bodyPr/>
          <a:lstStyle/>
          <a:p>
            <a:fld id="{FACE7509-F60A-4509-9491-CD4ED7B54EDD}" type="slidenum">
              <a:rPr lang="nl-NL" smtClean="0"/>
              <a:pPr/>
              <a:t>59</a:t>
            </a:fld>
            <a:endParaRPr lang="nl-NL"/>
          </a:p>
        </p:txBody>
      </p:sp>
      <p:sp>
        <p:nvSpPr>
          <p:cNvPr id="8" name="Tijdelijke aanduiding voor inhoud 2">
            <a:extLst>
              <a:ext uri="{FF2B5EF4-FFF2-40B4-BE49-F238E27FC236}">
                <a16:creationId xmlns:a16="http://schemas.microsoft.com/office/drawing/2014/main" id="{AD6B575F-3C93-4521-83B5-11A3E605CA94}"/>
              </a:ext>
            </a:extLst>
          </p:cNvPr>
          <p:cNvSpPr txBox="1">
            <a:spLocks/>
          </p:cNvSpPr>
          <p:nvPr/>
        </p:nvSpPr>
        <p:spPr>
          <a:xfrm>
            <a:off x="1098329" y="4414054"/>
            <a:ext cx="10255471" cy="4222212"/>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defRPr/>
            </a:pPr>
            <a:endParaRPr lang="nl-NL" dirty="0"/>
          </a:p>
          <a:p>
            <a:pPr marL="438150" lvl="1" indent="0">
              <a:buFont typeface="Arial" panose="020B0604020202020204" pitchFamily="34" charset="0"/>
              <a:buNone/>
              <a:defRPr/>
            </a:pPr>
            <a:endParaRPr lang="nl-NL" dirty="0">
              <a:solidFill>
                <a:srgbClr val="000000"/>
              </a:solidFill>
              <a:latin typeface="Roboto" panose="02000000000000000000" pitchFamily="2" charset="0"/>
            </a:endParaRPr>
          </a:p>
          <a:p>
            <a:pPr marL="438150" lvl="1" indent="0">
              <a:buFont typeface="Arial" panose="020B0604020202020204" pitchFamily="34" charset="0"/>
              <a:buNone/>
              <a:defRPr/>
            </a:pPr>
            <a:r>
              <a:rPr lang="nl-NL" dirty="0"/>
              <a:t>		</a:t>
            </a:r>
            <a:endParaRPr lang="nl-NL" dirty="0">
              <a:solidFill>
                <a:srgbClr val="000000"/>
              </a:solidFill>
              <a:latin typeface="Roboto" panose="02000000000000000000" pitchFamily="2" charset="0"/>
            </a:endParaRPr>
          </a:p>
          <a:p>
            <a:pPr marL="438150" lvl="1" indent="0">
              <a:buFont typeface="Arial" panose="020B0604020202020204" pitchFamily="34" charset="0"/>
              <a:buNone/>
              <a:defRPr/>
            </a:pPr>
            <a:r>
              <a:rPr lang="nl-NL" dirty="0">
                <a:solidFill>
                  <a:srgbClr val="000000"/>
                </a:solidFill>
                <a:latin typeface="Roboto" panose="02000000000000000000" pitchFamily="2" charset="0"/>
              </a:rPr>
              <a:t>	</a:t>
            </a:r>
          </a:p>
          <a:p>
            <a:pPr marL="438150" lvl="1" indent="0">
              <a:buFont typeface="Arial" panose="020B0604020202020204" pitchFamily="34" charset="0"/>
              <a:buNone/>
              <a:defRPr/>
            </a:pPr>
            <a:r>
              <a:rPr lang="nl-NL" dirty="0">
                <a:solidFill>
                  <a:srgbClr val="000000"/>
                </a:solidFill>
                <a:latin typeface="Roboto" panose="02000000000000000000" pitchFamily="2" charset="0"/>
              </a:rPr>
              <a:t>			</a:t>
            </a:r>
            <a:endParaRPr lang="nl-NL" dirty="0"/>
          </a:p>
          <a:p>
            <a:pPr lvl="1">
              <a:buFont typeface="Wingdings" panose="05000000000000000000" pitchFamily="2" charset="2"/>
              <a:buNone/>
              <a:defRPr/>
            </a:pPr>
            <a:endParaRPr lang="nl-NL" dirty="0"/>
          </a:p>
        </p:txBody>
      </p:sp>
      <p:sp>
        <p:nvSpPr>
          <p:cNvPr id="5" name="Tekstvak 4">
            <a:extLst>
              <a:ext uri="{FF2B5EF4-FFF2-40B4-BE49-F238E27FC236}">
                <a16:creationId xmlns:a16="http://schemas.microsoft.com/office/drawing/2014/main" id="{DE8EF859-54B7-425B-A4C9-4CAEBF899764}"/>
              </a:ext>
            </a:extLst>
          </p:cNvPr>
          <p:cNvSpPr txBox="1"/>
          <p:nvPr/>
        </p:nvSpPr>
        <p:spPr>
          <a:xfrm>
            <a:off x="737260" y="2163945"/>
            <a:ext cx="7395993" cy="2452338"/>
          </a:xfrm>
          <a:prstGeom prst="rect">
            <a:avLst/>
          </a:prstGeom>
          <a:noFill/>
        </p:spPr>
        <p:txBody>
          <a:bodyPr wrap="square" rtlCol="0">
            <a:spAutoFit/>
          </a:bodyPr>
          <a:lstStyle/>
          <a:p>
            <a:pPr algn="just" defTabSz="514337">
              <a:defRPr/>
            </a:pPr>
            <a:r>
              <a:rPr lang="nl-NL" sz="1800" b="0" i="1" dirty="0">
                <a:solidFill>
                  <a:srgbClr val="000000"/>
                </a:solidFill>
                <a:effectLst/>
                <a:latin typeface="Calibri" panose="020F0502020204030204" pitchFamily="34" charset="0"/>
                <a:cs typeface="Calibri" panose="020F0502020204030204" pitchFamily="34" charset="0"/>
              </a:rPr>
              <a:t>Helpt de aandacht van het publiek vast te houden, meer te weten te komen over hun reactie en contact te maken</a:t>
            </a:r>
            <a:r>
              <a:rPr lang="nl-NL" i="1" dirty="0">
                <a:solidFill>
                  <a:srgbClr val="000000"/>
                </a:solidFill>
                <a:latin typeface="Calibri" panose="020F0502020204030204" pitchFamily="34" charset="0"/>
                <a:cs typeface="Calibri" panose="020F0502020204030204" pitchFamily="34" charset="0"/>
              </a:rPr>
              <a:t>. Het vergroot </a:t>
            </a:r>
            <a:r>
              <a:rPr lang="nl-NL" sz="1800" b="0" i="1" dirty="0">
                <a:solidFill>
                  <a:srgbClr val="000000"/>
                </a:solidFill>
                <a:effectLst/>
                <a:latin typeface="Calibri" panose="020F0502020204030204" pitchFamily="34" charset="0"/>
                <a:cs typeface="Calibri" panose="020F0502020204030204" pitchFamily="34" charset="0"/>
              </a:rPr>
              <a:t>de impact van je presentatie.</a:t>
            </a:r>
          </a:p>
          <a:p>
            <a:pPr algn="just" defTabSz="514337">
              <a:defRPr/>
            </a:pPr>
            <a:endParaRPr lang="nl-NL" sz="1800" b="0" i="1" dirty="0">
              <a:solidFill>
                <a:srgbClr val="000000"/>
              </a:solidFill>
              <a:effectLst/>
              <a:latin typeface="Calibri" panose="020F0502020204030204" pitchFamily="34" charset="0"/>
              <a:cs typeface="Calibri" panose="020F0502020204030204" pitchFamily="34" charset="0"/>
            </a:endParaRPr>
          </a:p>
          <a:p>
            <a:pPr marL="0" marR="0" lvl="0" indent="0" algn="l" defTabSz="514337" rtl="0" eaLnBrk="1" fontAlgn="auto" latinLnBrk="0" hangingPunct="1">
              <a:lnSpc>
                <a:spcPct val="100000"/>
              </a:lnSpc>
              <a:spcBef>
                <a:spcPts val="0"/>
              </a:spcBef>
              <a:spcAft>
                <a:spcPts val="0"/>
              </a:spcAft>
              <a:buClrTx/>
              <a:buSzTx/>
              <a:buFontTx/>
              <a:buNone/>
              <a:tabLst/>
              <a:defRPr/>
            </a:pPr>
            <a:endParaRPr lang="nl-NL" dirty="0">
              <a:solidFill>
                <a:srgbClr val="000000"/>
              </a:solidFill>
              <a:latin typeface="Calibri" panose="020F0502020204030204" pitchFamily="34" charset="0"/>
              <a:cs typeface="Calibri" panose="020F0502020204030204" pitchFamily="34" charset="0"/>
            </a:endParaRPr>
          </a:p>
          <a:p>
            <a:pPr marL="285750" marR="0" lvl="0" indent="-285750" algn="l" defTabSz="514337" rtl="0" eaLnBrk="1" fontAlgn="auto" latinLnBrk="0" hangingPunct="1">
              <a:lnSpc>
                <a:spcPct val="120000"/>
              </a:lnSpc>
              <a:spcBef>
                <a:spcPts val="0"/>
              </a:spcBef>
              <a:spcAft>
                <a:spcPts val="0"/>
              </a:spcAft>
              <a:buClr>
                <a:srgbClr val="E50856"/>
              </a:buClr>
              <a:buSzTx/>
              <a:buFont typeface="Arial" panose="020B0604020202020204" pitchFamily="34" charset="0"/>
              <a:buChar char="•"/>
              <a:tabLst/>
              <a:defRPr/>
            </a:pPr>
            <a:r>
              <a:rPr lang="nl-NL" b="0" i="0" dirty="0">
                <a:solidFill>
                  <a:srgbClr val="000000"/>
                </a:solidFill>
                <a:effectLst/>
                <a:latin typeface="Calibri" panose="020F0502020204030204" pitchFamily="34" charset="0"/>
                <a:cs typeface="Calibri" panose="020F0502020204030204" pitchFamily="34" charset="0"/>
              </a:rPr>
              <a:t>Wissel oogcontact van de ene persoon in je publiek naar de andere en kijk niet naar groepen of meubels.</a:t>
            </a:r>
          </a:p>
          <a:p>
            <a:pPr marL="285750" marR="0" lvl="0" indent="-285750" algn="l" defTabSz="514337" rtl="0" eaLnBrk="1" fontAlgn="auto" latinLnBrk="0" hangingPunct="1">
              <a:lnSpc>
                <a:spcPct val="120000"/>
              </a:lnSpc>
              <a:spcBef>
                <a:spcPts val="0"/>
              </a:spcBef>
              <a:spcAft>
                <a:spcPts val="0"/>
              </a:spcAft>
              <a:buClr>
                <a:srgbClr val="E50856"/>
              </a:buClr>
              <a:buSzTx/>
              <a:buFont typeface="Arial" panose="020B0604020202020204" pitchFamily="34" charset="0"/>
              <a:buChar char="•"/>
              <a:tabLst/>
              <a:defRPr/>
            </a:pPr>
            <a:r>
              <a:rPr lang="nl-NL" b="0" i="0" dirty="0">
                <a:solidFill>
                  <a:srgbClr val="000000"/>
                </a:solidFill>
                <a:effectLst/>
                <a:latin typeface="Calibri" panose="020F0502020204030204" pitchFamily="34" charset="0"/>
                <a:cs typeface="Calibri" panose="020F0502020204030204" pitchFamily="34" charset="0"/>
              </a:rPr>
              <a:t>Houd een paar seconden oogcontact.</a:t>
            </a:r>
            <a:endParaRPr lang="nl-NL" sz="1800" b="0" i="0" kern="1200" dirty="0">
              <a:solidFill>
                <a:srgbClr val="000000"/>
              </a:solidFill>
              <a:effectLst/>
              <a:latin typeface="Calibri" panose="020F0502020204030204" pitchFamily="34" charset="0"/>
              <a:cs typeface="Calibri" panose="020F0502020204030204" pitchFamily="34" charset="0"/>
            </a:endParaRPr>
          </a:p>
        </p:txBody>
      </p:sp>
      <p:pic>
        <p:nvPicPr>
          <p:cNvPr id="10" name="Google Shape;1408;p38" descr="MP900409654">
            <a:extLst>
              <a:ext uri="{FF2B5EF4-FFF2-40B4-BE49-F238E27FC236}">
                <a16:creationId xmlns:a16="http://schemas.microsoft.com/office/drawing/2014/main" id="{D96B39F5-CBBB-46D4-B60A-309AB4B7C61B}"/>
              </a:ext>
            </a:extLst>
          </p:cNvPr>
          <p:cNvPicPr preferRelativeResize="0"/>
          <p:nvPr/>
        </p:nvPicPr>
        <p:blipFill rotWithShape="1">
          <a:blip r:embed="rId4">
            <a:alphaModFix/>
          </a:blip>
          <a:srcRect/>
          <a:stretch/>
        </p:blipFill>
        <p:spPr>
          <a:xfrm>
            <a:off x="8972117" y="3429000"/>
            <a:ext cx="2381683" cy="2395885"/>
          </a:xfrm>
          <a:prstGeom prst="rect">
            <a:avLst/>
          </a:prstGeom>
          <a:noFill/>
          <a:ln>
            <a:noFill/>
          </a:ln>
        </p:spPr>
      </p:pic>
    </p:spTree>
    <p:extLst>
      <p:ext uri="{BB962C8B-B14F-4D97-AF65-F5344CB8AC3E}">
        <p14:creationId xmlns:p14="http://schemas.microsoft.com/office/powerpoint/2010/main" val="387785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8CD3885F-7827-48E0-A9D9-8F37E753925F}"/>
              </a:ext>
            </a:extLst>
          </p:cNvPr>
          <p:cNvPicPr>
            <a:picLocks noChangeAspect="1"/>
          </p:cNvPicPr>
          <p:nvPr/>
        </p:nvPicPr>
        <p:blipFill>
          <a:blip r:embed="rId3"/>
          <a:stretch>
            <a:fillRect/>
          </a:stretch>
        </p:blipFill>
        <p:spPr>
          <a:xfrm>
            <a:off x="838200" y="2307770"/>
            <a:ext cx="11353800" cy="2926382"/>
          </a:xfrm>
          <a:prstGeom prst="rect">
            <a:avLst/>
          </a:prstGeom>
        </p:spPr>
      </p:pic>
      <p:sp>
        <p:nvSpPr>
          <p:cNvPr id="8" name="Titel 7"/>
          <p:cNvSpPr>
            <a:spLocks noGrp="1"/>
          </p:cNvSpPr>
          <p:nvPr>
            <p:ph type="title"/>
          </p:nvPr>
        </p:nvSpPr>
        <p:spPr>
          <a:xfrm>
            <a:off x="838200" y="316573"/>
            <a:ext cx="10515600" cy="1325563"/>
          </a:xfrm>
        </p:spPr>
        <p:txBody>
          <a:bodyPr/>
          <a:lstStyle/>
          <a:p>
            <a:r>
              <a:rPr lang="nl-NL" cap="none" dirty="0">
                <a:latin typeface="Calibri" panose="020F0502020204030204" pitchFamily="34" charset="0"/>
                <a:cs typeface="Calibri" panose="020F0502020204030204" pitchFamily="34" charset="0"/>
              </a:rPr>
              <a:t>Leeruitkomsten (LUK) Mondelinge communicatie</a:t>
            </a:r>
          </a:p>
        </p:txBody>
      </p:sp>
      <p:sp>
        <p:nvSpPr>
          <p:cNvPr id="10" name="Tijdelijke aanduiding voor tekst 9"/>
          <p:cNvSpPr>
            <a:spLocks noGrp="1"/>
          </p:cNvSpPr>
          <p:nvPr>
            <p:ph type="body" sz="quarter" idx="12"/>
          </p:nvPr>
        </p:nvSpPr>
        <p:spPr>
          <a:xfrm>
            <a:off x="838200" y="1949587"/>
            <a:ext cx="5257800" cy="4248000"/>
          </a:xfrm>
        </p:spPr>
        <p:txBody>
          <a:bodyPr/>
          <a:lstStyle/>
          <a:p>
            <a:pPr marL="0" indent="0">
              <a:buNone/>
            </a:pPr>
            <a:r>
              <a:rPr lang="nl-NL" b="1" dirty="0">
                <a:latin typeface="Calibri" panose="020F0502020204030204" pitchFamily="34" charset="0"/>
                <a:cs typeface="Calibri" panose="020F0502020204030204" pitchFamily="34" charset="0"/>
              </a:rPr>
              <a:t>Onderwijs Online</a:t>
            </a:r>
          </a:p>
          <a:p>
            <a:pPr marL="0" indent="0">
              <a:buNone/>
            </a:pPr>
            <a:endParaRPr lang="nl-NL" dirty="0">
              <a:latin typeface="Calibri" panose="020F0502020204030204" pitchFamily="34" charset="0"/>
              <a:cs typeface="Calibri" panose="020F0502020204030204" pitchFamily="34" charset="0"/>
            </a:endParaRPr>
          </a:p>
        </p:txBody>
      </p:sp>
      <p:sp>
        <p:nvSpPr>
          <p:cNvPr id="2" name="Tijdelijke aanduiding voor dianummer 1">
            <a:extLst>
              <a:ext uri="{FF2B5EF4-FFF2-40B4-BE49-F238E27FC236}">
                <a16:creationId xmlns:a16="http://schemas.microsoft.com/office/drawing/2014/main" id="{EC4C47F1-0A0E-4052-BF1C-6275ABF53E8D}"/>
              </a:ext>
            </a:extLst>
          </p:cNvPr>
          <p:cNvSpPr>
            <a:spLocks noGrp="1"/>
          </p:cNvSpPr>
          <p:nvPr>
            <p:ph type="sldNum" sz="quarter" idx="13"/>
          </p:nvPr>
        </p:nvSpPr>
        <p:spPr/>
        <p:txBody>
          <a:bodyPr/>
          <a:lstStyle/>
          <a:p>
            <a:fld id="{FACE7509-F60A-4509-9491-CD4ED7B54EDD}" type="slidenum">
              <a:rPr lang="nl-NL" smtClean="0"/>
              <a:pPr/>
              <a:t>6</a:t>
            </a:fld>
            <a:endParaRPr lang="nl-NL"/>
          </a:p>
        </p:txBody>
      </p:sp>
      <p:sp>
        <p:nvSpPr>
          <p:cNvPr id="9" name="Tekstvak 8">
            <a:extLst>
              <a:ext uri="{FF2B5EF4-FFF2-40B4-BE49-F238E27FC236}">
                <a16:creationId xmlns:a16="http://schemas.microsoft.com/office/drawing/2014/main" id="{4E9D19FF-E552-4B7B-8B2B-A9D43E3E085F}"/>
              </a:ext>
            </a:extLst>
          </p:cNvPr>
          <p:cNvSpPr txBox="1"/>
          <p:nvPr/>
        </p:nvSpPr>
        <p:spPr>
          <a:xfrm>
            <a:off x="1027386" y="2514174"/>
            <a:ext cx="10938641" cy="1754326"/>
          </a:xfrm>
          <a:prstGeom prst="rect">
            <a:avLst/>
          </a:prstGeom>
          <a:noFill/>
        </p:spPr>
        <p:txBody>
          <a:bodyPr wrap="square">
            <a:spAutoFit/>
          </a:bodyPr>
          <a:lstStyle/>
          <a:p>
            <a:pPr marL="285750" indent="-285750">
              <a:buFont typeface="Arial" panose="020B0604020202020204" pitchFamily="34" charset="0"/>
              <a:buChar char="•"/>
            </a:pPr>
            <a:r>
              <a:rPr lang="nl-NL" b="1" dirty="0">
                <a:solidFill>
                  <a:schemeClr val="bg1"/>
                </a:solidFill>
                <a:latin typeface="Calibri" panose="020F0502020204030204" pitchFamily="34" charset="0"/>
                <a:cs typeface="Calibri" panose="020F0502020204030204" pitchFamily="34" charset="0"/>
              </a:rPr>
              <a:t>Mondeling doel- en doelgroepgericht informatie overdragen</a:t>
            </a:r>
          </a:p>
          <a:p>
            <a:pPr marL="285750" indent="-285750">
              <a:buFont typeface="Arial" panose="020B0604020202020204" pitchFamily="34" charset="0"/>
              <a:buChar char="•"/>
            </a:pPr>
            <a:r>
              <a:rPr lang="nl-NL" b="1" dirty="0">
                <a:solidFill>
                  <a:schemeClr val="bg1"/>
                </a:solidFill>
                <a:latin typeface="Calibri" panose="020F0502020204030204" pitchFamily="34" charset="0"/>
                <a:cs typeface="Calibri" panose="020F0502020204030204" pitchFamily="34" charset="0"/>
              </a:rPr>
              <a:t>Gepast Nederlands</a:t>
            </a:r>
          </a:p>
          <a:p>
            <a:pPr marL="285750" indent="-285750">
              <a:buFont typeface="Arial" panose="020B0604020202020204" pitchFamily="34" charset="0"/>
              <a:buChar char="•"/>
            </a:pPr>
            <a:r>
              <a:rPr lang="nl-NL" b="1" dirty="0">
                <a:solidFill>
                  <a:schemeClr val="bg1"/>
                </a:solidFill>
                <a:latin typeface="Calibri" panose="020F0502020204030204" pitchFamily="34" charset="0"/>
                <a:cs typeface="Calibri" panose="020F0502020204030204" pitchFamily="34" charset="0"/>
              </a:rPr>
              <a:t>Je kunt je mening verwoorden en verdedigen in presentatie, tweegesprek en groepsgesprek</a:t>
            </a:r>
          </a:p>
          <a:p>
            <a:pPr marL="285750" indent="-285750">
              <a:buFont typeface="Arial" panose="020B0604020202020204" pitchFamily="34" charset="0"/>
              <a:buChar char="•"/>
            </a:pPr>
            <a:r>
              <a:rPr lang="nl-NL" b="1" dirty="0">
                <a:solidFill>
                  <a:schemeClr val="bg1"/>
                </a:solidFill>
                <a:latin typeface="Calibri" panose="020F0502020204030204" pitchFamily="34" charset="0"/>
                <a:cs typeface="Calibri" panose="020F0502020204030204" pitchFamily="34" charset="0"/>
              </a:rPr>
              <a:t>Je kunt mondelinge feedback ontvangen en verwerken, ook als er complexe belangen zijn in een multidisciplinaire omgeving</a:t>
            </a:r>
          </a:p>
          <a:p>
            <a:pPr marL="285750" indent="-285750">
              <a:buFont typeface="Arial" panose="020B0604020202020204" pitchFamily="34" charset="0"/>
              <a:buChar char="•"/>
            </a:pPr>
            <a:endParaRPr lang="nl-NL"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997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Afbeelding 10">
            <a:extLst>
              <a:ext uri="{FF2B5EF4-FFF2-40B4-BE49-F238E27FC236}">
                <a16:creationId xmlns:a16="http://schemas.microsoft.com/office/drawing/2014/main" id="{CD0ABDD0-AE65-4F61-8753-A588FD292A09}"/>
              </a:ext>
            </a:extLst>
          </p:cNvPr>
          <p:cNvPicPr>
            <a:picLocks noChangeAspect="1"/>
          </p:cNvPicPr>
          <p:nvPr/>
        </p:nvPicPr>
        <p:blipFill>
          <a:blip r:embed="rId3"/>
          <a:stretch>
            <a:fillRect/>
          </a:stretch>
        </p:blipFill>
        <p:spPr>
          <a:xfrm>
            <a:off x="8318500" y="2"/>
            <a:ext cx="3873500" cy="6857998"/>
          </a:xfrm>
          <a:prstGeom prst="rect">
            <a:avLst/>
          </a:prstGeom>
        </p:spPr>
      </p:pic>
      <p:sp>
        <p:nvSpPr>
          <p:cNvPr id="4" name="Titel 3">
            <a:extLst>
              <a:ext uri="{FF2B5EF4-FFF2-40B4-BE49-F238E27FC236}">
                <a16:creationId xmlns:a16="http://schemas.microsoft.com/office/drawing/2014/main" id="{AA19700B-3CDD-462D-B3F2-63FD168E6624}"/>
              </a:ext>
            </a:extLst>
          </p:cNvPr>
          <p:cNvSpPr>
            <a:spLocks noGrp="1"/>
          </p:cNvSpPr>
          <p:nvPr>
            <p:ph type="title"/>
          </p:nvPr>
        </p:nvSpPr>
        <p:spPr>
          <a:xfrm>
            <a:off x="838200" y="527200"/>
            <a:ext cx="10515600" cy="775661"/>
          </a:xfrm>
        </p:spPr>
        <p:txBody>
          <a:bodyPr>
            <a:normAutofit/>
          </a:bodyPr>
          <a:lstStyle/>
          <a:p>
            <a:r>
              <a:rPr lang="en-US" sz="4000" cap="none" dirty="0" err="1">
                <a:latin typeface="Calibri" panose="020F0502020204030204" pitchFamily="34" charset="0"/>
                <a:cs typeface="Calibri" panose="020F0502020204030204" pitchFamily="34" charset="0"/>
              </a:rPr>
              <a:t>Jij</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als</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presentator</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gebaren</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8C832677-748C-49E7-9E6A-86635F53C3D4}"/>
              </a:ext>
            </a:extLst>
          </p:cNvPr>
          <p:cNvSpPr>
            <a:spLocks noGrp="1"/>
          </p:cNvSpPr>
          <p:nvPr>
            <p:ph type="sldNum" sz="quarter" idx="20"/>
          </p:nvPr>
        </p:nvSpPr>
        <p:spPr/>
        <p:txBody>
          <a:bodyPr/>
          <a:lstStyle/>
          <a:p>
            <a:fld id="{FACE7509-F60A-4509-9491-CD4ED7B54EDD}" type="slidenum">
              <a:rPr lang="nl-NL" smtClean="0"/>
              <a:pPr/>
              <a:t>60</a:t>
            </a:fld>
            <a:endParaRPr lang="nl-NL"/>
          </a:p>
        </p:txBody>
      </p:sp>
      <p:sp>
        <p:nvSpPr>
          <p:cNvPr id="8" name="Tijdelijke aanduiding voor inhoud 2">
            <a:extLst>
              <a:ext uri="{FF2B5EF4-FFF2-40B4-BE49-F238E27FC236}">
                <a16:creationId xmlns:a16="http://schemas.microsoft.com/office/drawing/2014/main" id="{AD6B575F-3C93-4521-83B5-11A3E605CA94}"/>
              </a:ext>
            </a:extLst>
          </p:cNvPr>
          <p:cNvSpPr txBox="1">
            <a:spLocks/>
          </p:cNvSpPr>
          <p:nvPr/>
        </p:nvSpPr>
        <p:spPr>
          <a:xfrm>
            <a:off x="1098329" y="4414054"/>
            <a:ext cx="10255471" cy="4222212"/>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defRPr/>
            </a:pPr>
            <a:endParaRPr lang="nl-NL" dirty="0"/>
          </a:p>
          <a:p>
            <a:pPr marL="438150" lvl="1" indent="0">
              <a:buFont typeface="Arial" panose="020B0604020202020204" pitchFamily="34" charset="0"/>
              <a:buNone/>
              <a:defRPr/>
            </a:pPr>
            <a:endParaRPr lang="nl-NL" dirty="0">
              <a:solidFill>
                <a:srgbClr val="000000"/>
              </a:solidFill>
              <a:latin typeface="Roboto" panose="02000000000000000000" pitchFamily="2" charset="0"/>
            </a:endParaRPr>
          </a:p>
          <a:p>
            <a:pPr marL="438150" lvl="1" indent="0">
              <a:buFont typeface="Arial" panose="020B0604020202020204" pitchFamily="34" charset="0"/>
              <a:buNone/>
              <a:defRPr/>
            </a:pPr>
            <a:r>
              <a:rPr lang="nl-NL" dirty="0"/>
              <a:t>		</a:t>
            </a:r>
            <a:endParaRPr lang="nl-NL" dirty="0">
              <a:solidFill>
                <a:srgbClr val="000000"/>
              </a:solidFill>
              <a:latin typeface="Roboto" panose="02000000000000000000" pitchFamily="2" charset="0"/>
            </a:endParaRPr>
          </a:p>
          <a:p>
            <a:pPr marL="438150" lvl="1" indent="0">
              <a:buFont typeface="Arial" panose="020B0604020202020204" pitchFamily="34" charset="0"/>
              <a:buNone/>
              <a:defRPr/>
            </a:pPr>
            <a:r>
              <a:rPr lang="nl-NL" dirty="0">
                <a:solidFill>
                  <a:srgbClr val="000000"/>
                </a:solidFill>
                <a:latin typeface="Roboto" panose="02000000000000000000" pitchFamily="2" charset="0"/>
              </a:rPr>
              <a:t>	</a:t>
            </a:r>
          </a:p>
          <a:p>
            <a:pPr marL="438150" lvl="1" indent="0">
              <a:buFont typeface="Arial" panose="020B0604020202020204" pitchFamily="34" charset="0"/>
              <a:buNone/>
              <a:defRPr/>
            </a:pPr>
            <a:r>
              <a:rPr lang="nl-NL" dirty="0">
                <a:solidFill>
                  <a:srgbClr val="000000"/>
                </a:solidFill>
                <a:latin typeface="Roboto" panose="02000000000000000000" pitchFamily="2" charset="0"/>
              </a:rPr>
              <a:t>			</a:t>
            </a:r>
            <a:endParaRPr lang="nl-NL" dirty="0"/>
          </a:p>
          <a:p>
            <a:pPr lvl="1">
              <a:buFont typeface="Wingdings" panose="05000000000000000000" pitchFamily="2" charset="2"/>
              <a:buNone/>
              <a:defRPr/>
            </a:pPr>
            <a:endParaRPr lang="nl-NL" dirty="0"/>
          </a:p>
        </p:txBody>
      </p:sp>
      <p:sp>
        <p:nvSpPr>
          <p:cNvPr id="5" name="Tekstvak 4">
            <a:extLst>
              <a:ext uri="{FF2B5EF4-FFF2-40B4-BE49-F238E27FC236}">
                <a16:creationId xmlns:a16="http://schemas.microsoft.com/office/drawing/2014/main" id="{DE8EF859-54B7-425B-A4C9-4CAEBF899764}"/>
              </a:ext>
            </a:extLst>
          </p:cNvPr>
          <p:cNvSpPr txBox="1"/>
          <p:nvPr/>
        </p:nvSpPr>
        <p:spPr>
          <a:xfrm>
            <a:off x="737260" y="2163945"/>
            <a:ext cx="7395993" cy="2585323"/>
          </a:xfrm>
          <a:prstGeom prst="rect">
            <a:avLst/>
          </a:prstGeom>
          <a:noFill/>
        </p:spPr>
        <p:txBody>
          <a:bodyPr wrap="square" rtlCol="0">
            <a:spAutoFit/>
          </a:bodyPr>
          <a:lstStyle/>
          <a:p>
            <a:pPr algn="just" defTabSz="514337">
              <a:defRPr/>
            </a:pPr>
            <a:r>
              <a:rPr lang="nl-NL" sz="1800" b="0" i="1" dirty="0">
                <a:solidFill>
                  <a:srgbClr val="000000"/>
                </a:solidFill>
                <a:effectLst/>
                <a:latin typeface="Calibri" panose="020F0502020204030204" pitchFamily="34" charset="0"/>
                <a:cs typeface="Calibri" panose="020F0502020204030204" pitchFamily="34" charset="0"/>
              </a:rPr>
              <a:t>Trekt de aandacht van het publiek en accentueert bepaalde punten.</a:t>
            </a:r>
          </a:p>
          <a:p>
            <a:pPr algn="just" defTabSz="514337">
              <a:defRPr/>
            </a:pPr>
            <a:endParaRPr lang="nl-NL" sz="1800" b="0" i="1" dirty="0">
              <a:solidFill>
                <a:srgbClr val="000000"/>
              </a:solidFill>
              <a:effectLst/>
              <a:latin typeface="Calibri" panose="020F0502020204030204" pitchFamily="34" charset="0"/>
              <a:cs typeface="Calibri" panose="020F0502020204030204" pitchFamily="34" charset="0"/>
            </a:endParaRPr>
          </a:p>
          <a:p>
            <a:pPr marL="0" marR="0" lvl="0" indent="0" algn="l" defTabSz="514337" rtl="0" eaLnBrk="1" fontAlgn="auto" latinLnBrk="0" hangingPunct="1">
              <a:lnSpc>
                <a:spcPct val="100000"/>
              </a:lnSpc>
              <a:spcBef>
                <a:spcPts val="0"/>
              </a:spcBef>
              <a:spcAft>
                <a:spcPts val="0"/>
              </a:spcAft>
              <a:buClrTx/>
              <a:buSzTx/>
              <a:buFontTx/>
              <a:buNone/>
              <a:tabLst/>
              <a:defRPr/>
            </a:pPr>
            <a:r>
              <a:rPr lang="nl-NL" b="1" i="0" dirty="0">
                <a:solidFill>
                  <a:srgbClr val="000000"/>
                </a:solidFill>
                <a:effectLst/>
                <a:latin typeface="Calibri" panose="020F0502020204030204" pitchFamily="34" charset="0"/>
                <a:cs typeface="Calibri" panose="020F0502020204030204" pitchFamily="34" charset="0"/>
              </a:rPr>
              <a:t>Armen en handen </a:t>
            </a:r>
          </a:p>
          <a:p>
            <a:pPr marL="285750" lvl="0" indent="-285750" defTabSz="514337">
              <a:buClr>
                <a:schemeClr val="tx2"/>
              </a:buClr>
              <a:buFont typeface="Arial" panose="020B0604020202020204" pitchFamily="34" charset="0"/>
              <a:buChar char="•"/>
              <a:defRPr/>
            </a:pPr>
            <a:r>
              <a:rPr lang="nl-NL" dirty="0">
                <a:solidFill>
                  <a:srgbClr val="000000"/>
                </a:solidFill>
                <a:latin typeface="Calibri" panose="020F0502020204030204" pitchFamily="34" charset="0"/>
                <a:cs typeface="Calibri" panose="020F0502020204030204" pitchFamily="34" charset="0"/>
              </a:rPr>
              <a:t>Ondersteun je presentatie met gebaren.</a:t>
            </a:r>
          </a:p>
          <a:p>
            <a:pPr marL="285750" lvl="0" indent="-285750" defTabSz="514337">
              <a:buClr>
                <a:schemeClr val="tx2"/>
              </a:buClr>
              <a:buFont typeface="Arial" panose="020B0604020202020204" pitchFamily="34" charset="0"/>
              <a:buChar char="•"/>
              <a:defRPr/>
            </a:pPr>
            <a:r>
              <a:rPr lang="nl-NL" b="0" i="0" dirty="0">
                <a:solidFill>
                  <a:srgbClr val="000000"/>
                </a:solidFill>
                <a:effectLst/>
                <a:latin typeface="Calibri" panose="020F0502020204030204" pitchFamily="34" charset="0"/>
                <a:cs typeface="Calibri" panose="020F0502020204030204" pitchFamily="34" charset="0"/>
              </a:rPr>
              <a:t>Houd je handen waar het publiek ze kan zien. </a:t>
            </a:r>
          </a:p>
          <a:p>
            <a:pPr marL="285750" indent="-285750" defTabSz="514337">
              <a:buClr>
                <a:schemeClr val="tx2"/>
              </a:buClr>
              <a:buFont typeface="Arial" panose="020B0604020202020204" pitchFamily="34" charset="0"/>
              <a:buChar char="•"/>
              <a:defRPr/>
            </a:pPr>
            <a:r>
              <a:rPr lang="nl-NL" b="0" i="0" dirty="0">
                <a:solidFill>
                  <a:srgbClr val="000000"/>
                </a:solidFill>
                <a:effectLst/>
                <a:latin typeface="Calibri" panose="020F0502020204030204" pitchFamily="34" charset="0"/>
                <a:cs typeface="Calibri" panose="020F0502020204030204" pitchFamily="34" charset="0"/>
              </a:rPr>
              <a:t>Houd je armen op een gemiddelde hoogte, licht gebogen bij de </a:t>
            </a:r>
            <a:r>
              <a:rPr lang="nl-NL" b="0" i="0" dirty="0" err="1">
                <a:solidFill>
                  <a:srgbClr val="000000"/>
                </a:solidFill>
                <a:effectLst/>
                <a:latin typeface="Calibri" panose="020F0502020204030204" pitchFamily="34" charset="0"/>
                <a:cs typeface="Calibri" panose="020F0502020204030204" pitchFamily="34" charset="0"/>
              </a:rPr>
              <a:t>ellebogen</a:t>
            </a:r>
            <a:r>
              <a:rPr lang="nl-NL" b="0" i="0" dirty="0">
                <a:solidFill>
                  <a:srgbClr val="000000"/>
                </a:solidFill>
                <a:effectLst/>
                <a:latin typeface="Calibri" panose="020F0502020204030204" pitchFamily="34" charset="0"/>
                <a:cs typeface="Calibri" panose="020F0502020204030204" pitchFamily="34" charset="0"/>
              </a:rPr>
              <a:t>. Gebruik natuurlijke gebaren, bijvoorbeeld een gebaar met één hand om een punt te accentueren, afzonderlijke items op uw vingers te tellen, </a:t>
            </a:r>
            <a:r>
              <a:rPr lang="nl-NL" dirty="0">
                <a:solidFill>
                  <a:srgbClr val="000000"/>
                </a:solidFill>
                <a:latin typeface="Calibri" panose="020F0502020204030204" pitchFamily="34" charset="0"/>
                <a:cs typeface="Calibri" panose="020F0502020204030204" pitchFamily="34" charset="0"/>
              </a:rPr>
              <a:t>enz.</a:t>
            </a:r>
          </a:p>
          <a:p>
            <a:pPr marL="0" marR="0" lvl="0" indent="0" algn="l" defTabSz="514337" rtl="0" eaLnBrk="1" fontAlgn="auto" latinLnBrk="0" hangingPunct="1">
              <a:lnSpc>
                <a:spcPct val="100000"/>
              </a:lnSpc>
              <a:spcBef>
                <a:spcPts val="0"/>
              </a:spcBef>
              <a:spcAft>
                <a:spcPts val="0"/>
              </a:spcAft>
              <a:buClrTx/>
              <a:buSzTx/>
              <a:buFontTx/>
              <a:buNone/>
              <a:tabLst/>
              <a:defRPr/>
            </a:pPr>
            <a:endParaRPr lang="nl-NL" dirty="0">
              <a:solidFill>
                <a:srgbClr val="000000"/>
              </a:solidFill>
              <a:latin typeface="Calibri" panose="020F0502020204030204" pitchFamily="34" charset="0"/>
              <a:cs typeface="Calibri" panose="020F0502020204030204" pitchFamily="34" charset="0"/>
            </a:endParaRPr>
          </a:p>
        </p:txBody>
      </p:sp>
      <p:pic>
        <p:nvPicPr>
          <p:cNvPr id="9" name="Google Shape;1415;p38">
            <a:extLst>
              <a:ext uri="{FF2B5EF4-FFF2-40B4-BE49-F238E27FC236}">
                <a16:creationId xmlns:a16="http://schemas.microsoft.com/office/drawing/2014/main" id="{61BDFCDE-94A7-4679-8538-1B4ADB023B19}"/>
              </a:ext>
            </a:extLst>
          </p:cNvPr>
          <p:cNvPicPr preferRelativeResize="0"/>
          <p:nvPr/>
        </p:nvPicPr>
        <p:blipFill rotWithShape="1">
          <a:blip r:embed="rId4">
            <a:alphaModFix/>
          </a:blip>
          <a:srcRect/>
          <a:stretch/>
        </p:blipFill>
        <p:spPr>
          <a:xfrm>
            <a:off x="9061941" y="3649276"/>
            <a:ext cx="2291859" cy="2199984"/>
          </a:xfrm>
          <a:prstGeom prst="rect">
            <a:avLst/>
          </a:prstGeom>
          <a:noFill/>
          <a:ln>
            <a:noFill/>
          </a:ln>
        </p:spPr>
      </p:pic>
    </p:spTree>
    <p:extLst>
      <p:ext uri="{BB962C8B-B14F-4D97-AF65-F5344CB8AC3E}">
        <p14:creationId xmlns:p14="http://schemas.microsoft.com/office/powerpoint/2010/main" val="139641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1483;p40">
            <a:extLst>
              <a:ext uri="{FF2B5EF4-FFF2-40B4-BE49-F238E27FC236}">
                <a16:creationId xmlns:a16="http://schemas.microsoft.com/office/drawing/2014/main" id="{490FBA05-38F8-4241-98D0-E8195D905BEF}"/>
              </a:ext>
            </a:extLst>
          </p:cNvPr>
          <p:cNvSpPr/>
          <p:nvPr/>
        </p:nvSpPr>
        <p:spPr>
          <a:xfrm>
            <a:off x="3120977" y="4097347"/>
            <a:ext cx="610791" cy="633413"/>
          </a:xfrm>
          <a:prstGeom prst="rect">
            <a:avLst/>
          </a:prstGeom>
          <a:solidFill>
            <a:schemeClr val="lt1"/>
          </a:solidFill>
          <a:ln w="9525" cap="flat" cmpd="sng">
            <a:solidFill>
              <a:schemeClr val="accent2"/>
            </a:solidFill>
            <a:prstDash val="solid"/>
            <a:miter lim="800000"/>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000000"/>
              </a:solidFill>
              <a:latin typeface="Arial"/>
              <a:ea typeface="Arial"/>
              <a:cs typeface="Arial"/>
              <a:sym typeface="Arial"/>
            </a:endParaRPr>
          </a:p>
        </p:txBody>
      </p:sp>
      <p:sp>
        <p:nvSpPr>
          <p:cNvPr id="4" name="Titel 3">
            <a:extLst>
              <a:ext uri="{FF2B5EF4-FFF2-40B4-BE49-F238E27FC236}">
                <a16:creationId xmlns:a16="http://schemas.microsoft.com/office/drawing/2014/main" id="{AA19700B-3CDD-462D-B3F2-63FD168E6624}"/>
              </a:ext>
            </a:extLst>
          </p:cNvPr>
          <p:cNvSpPr>
            <a:spLocks noGrp="1"/>
          </p:cNvSpPr>
          <p:nvPr>
            <p:ph type="title"/>
          </p:nvPr>
        </p:nvSpPr>
        <p:spPr>
          <a:xfrm>
            <a:off x="838200" y="527200"/>
            <a:ext cx="10515600" cy="775661"/>
          </a:xfrm>
        </p:spPr>
        <p:txBody>
          <a:bodyPr>
            <a:normAutofit/>
          </a:bodyPr>
          <a:lstStyle/>
          <a:p>
            <a:r>
              <a:rPr lang="en-US" sz="4000" cap="none" dirty="0" err="1">
                <a:latin typeface="Calibri" panose="020F0502020204030204" pitchFamily="34" charset="0"/>
                <a:cs typeface="Calibri" panose="020F0502020204030204" pitchFamily="34" charset="0"/>
              </a:rPr>
              <a:t>Jij</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als</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presentator</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stemtechniek</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8C832677-748C-49E7-9E6A-86635F53C3D4}"/>
              </a:ext>
            </a:extLst>
          </p:cNvPr>
          <p:cNvSpPr>
            <a:spLocks noGrp="1"/>
          </p:cNvSpPr>
          <p:nvPr>
            <p:ph type="sldNum" sz="quarter" idx="20"/>
          </p:nvPr>
        </p:nvSpPr>
        <p:spPr/>
        <p:txBody>
          <a:bodyPr/>
          <a:lstStyle/>
          <a:p>
            <a:fld id="{FACE7509-F60A-4509-9491-CD4ED7B54EDD}" type="slidenum">
              <a:rPr lang="nl-NL" smtClean="0"/>
              <a:pPr/>
              <a:t>61</a:t>
            </a:fld>
            <a:endParaRPr lang="nl-NL"/>
          </a:p>
        </p:txBody>
      </p:sp>
      <p:sp>
        <p:nvSpPr>
          <p:cNvPr id="8" name="Tijdelijke aanduiding voor inhoud 2">
            <a:extLst>
              <a:ext uri="{FF2B5EF4-FFF2-40B4-BE49-F238E27FC236}">
                <a16:creationId xmlns:a16="http://schemas.microsoft.com/office/drawing/2014/main" id="{AD6B575F-3C93-4521-83B5-11A3E605CA94}"/>
              </a:ext>
            </a:extLst>
          </p:cNvPr>
          <p:cNvSpPr txBox="1">
            <a:spLocks/>
          </p:cNvSpPr>
          <p:nvPr/>
        </p:nvSpPr>
        <p:spPr>
          <a:xfrm>
            <a:off x="1098329" y="4414054"/>
            <a:ext cx="10255471" cy="4222212"/>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defRPr/>
            </a:pPr>
            <a:endParaRPr lang="nl-NL" dirty="0"/>
          </a:p>
          <a:p>
            <a:pPr marL="438150" lvl="1" indent="0">
              <a:buFont typeface="Arial" panose="020B0604020202020204" pitchFamily="34" charset="0"/>
              <a:buNone/>
              <a:defRPr/>
            </a:pPr>
            <a:endParaRPr lang="nl-NL" dirty="0">
              <a:solidFill>
                <a:srgbClr val="000000"/>
              </a:solidFill>
              <a:latin typeface="Roboto" panose="02000000000000000000" pitchFamily="2" charset="0"/>
            </a:endParaRPr>
          </a:p>
          <a:p>
            <a:pPr marL="438150" lvl="1" indent="0">
              <a:buFont typeface="Arial" panose="020B0604020202020204" pitchFamily="34" charset="0"/>
              <a:buNone/>
              <a:defRPr/>
            </a:pPr>
            <a:r>
              <a:rPr lang="nl-NL" dirty="0"/>
              <a:t>		</a:t>
            </a:r>
            <a:endParaRPr lang="nl-NL" dirty="0">
              <a:solidFill>
                <a:srgbClr val="000000"/>
              </a:solidFill>
              <a:latin typeface="Roboto" panose="02000000000000000000" pitchFamily="2" charset="0"/>
            </a:endParaRPr>
          </a:p>
          <a:p>
            <a:pPr marL="438150" lvl="1" indent="0">
              <a:buFont typeface="Arial" panose="020B0604020202020204" pitchFamily="34" charset="0"/>
              <a:buNone/>
              <a:defRPr/>
            </a:pPr>
            <a:r>
              <a:rPr lang="nl-NL" dirty="0">
                <a:solidFill>
                  <a:srgbClr val="000000"/>
                </a:solidFill>
                <a:latin typeface="Roboto" panose="02000000000000000000" pitchFamily="2" charset="0"/>
              </a:rPr>
              <a:t>	</a:t>
            </a:r>
          </a:p>
          <a:p>
            <a:pPr marL="438150" lvl="1" indent="0">
              <a:buFont typeface="Arial" panose="020B0604020202020204" pitchFamily="34" charset="0"/>
              <a:buNone/>
              <a:defRPr/>
            </a:pPr>
            <a:r>
              <a:rPr lang="nl-NL" dirty="0">
                <a:solidFill>
                  <a:srgbClr val="000000"/>
                </a:solidFill>
                <a:latin typeface="Roboto" panose="02000000000000000000" pitchFamily="2" charset="0"/>
              </a:rPr>
              <a:t>			</a:t>
            </a:r>
            <a:endParaRPr lang="nl-NL" dirty="0"/>
          </a:p>
          <a:p>
            <a:pPr lvl="1">
              <a:buFont typeface="Wingdings" panose="05000000000000000000" pitchFamily="2" charset="2"/>
              <a:buNone/>
              <a:defRPr/>
            </a:pPr>
            <a:endParaRPr lang="nl-NL" dirty="0"/>
          </a:p>
        </p:txBody>
      </p:sp>
      <p:sp>
        <p:nvSpPr>
          <p:cNvPr id="5" name="Tekstvak 4">
            <a:extLst>
              <a:ext uri="{FF2B5EF4-FFF2-40B4-BE49-F238E27FC236}">
                <a16:creationId xmlns:a16="http://schemas.microsoft.com/office/drawing/2014/main" id="{DE8EF859-54B7-425B-A4C9-4CAEBF899764}"/>
              </a:ext>
            </a:extLst>
          </p:cNvPr>
          <p:cNvSpPr txBox="1"/>
          <p:nvPr/>
        </p:nvSpPr>
        <p:spPr>
          <a:xfrm>
            <a:off x="737260" y="2163945"/>
            <a:ext cx="7395993" cy="923330"/>
          </a:xfrm>
          <a:prstGeom prst="rect">
            <a:avLst/>
          </a:prstGeom>
          <a:noFill/>
        </p:spPr>
        <p:txBody>
          <a:bodyPr wrap="square" rtlCol="0">
            <a:spAutoFit/>
          </a:bodyPr>
          <a:lstStyle/>
          <a:p>
            <a:pPr algn="just" defTabSz="514337">
              <a:defRPr/>
            </a:pPr>
            <a:r>
              <a:rPr lang="nl-NL" sz="1800" i="1" dirty="0">
                <a:solidFill>
                  <a:srgbClr val="000000"/>
                </a:solidFill>
                <a:latin typeface="Calibri" panose="020F0502020204030204" pitchFamily="34" charset="0"/>
                <a:cs typeface="Calibri" panose="020F0502020204030204" pitchFamily="34" charset="0"/>
              </a:rPr>
              <a:t>Zorgt ervoor dat je dynamisch kunt blijven spreken.</a:t>
            </a:r>
          </a:p>
          <a:p>
            <a:pPr algn="just" defTabSz="514337">
              <a:defRPr/>
            </a:pPr>
            <a:endParaRPr lang="nl-NL" sz="1800" b="0" i="1" dirty="0">
              <a:solidFill>
                <a:srgbClr val="000000"/>
              </a:solidFill>
              <a:effectLst/>
              <a:latin typeface="Calibri" panose="020F0502020204030204" pitchFamily="34" charset="0"/>
              <a:cs typeface="Calibri" panose="020F0502020204030204" pitchFamily="34" charset="0"/>
            </a:endParaRPr>
          </a:p>
          <a:p>
            <a:pPr marL="0" marR="0" lvl="0" indent="0" algn="l" defTabSz="514337" rtl="0" eaLnBrk="1" fontAlgn="auto" latinLnBrk="0" hangingPunct="1">
              <a:lnSpc>
                <a:spcPct val="100000"/>
              </a:lnSpc>
              <a:spcBef>
                <a:spcPts val="0"/>
              </a:spcBef>
              <a:spcAft>
                <a:spcPts val="0"/>
              </a:spcAft>
              <a:buClrTx/>
              <a:buSzTx/>
              <a:buFontTx/>
              <a:buNone/>
              <a:tabLst/>
              <a:defRPr/>
            </a:pPr>
            <a:endParaRPr lang="nl-NL" dirty="0">
              <a:solidFill>
                <a:srgbClr val="000000"/>
              </a:solidFill>
              <a:latin typeface="Calibri" panose="020F0502020204030204" pitchFamily="34" charset="0"/>
              <a:cs typeface="Calibri" panose="020F0502020204030204" pitchFamily="34" charset="0"/>
            </a:endParaRPr>
          </a:p>
        </p:txBody>
      </p:sp>
      <p:pic>
        <p:nvPicPr>
          <p:cNvPr id="10" name="Google Shape;1422;p38" descr="speaker &amp; equalizer">
            <a:hlinkClick r:id="rId3"/>
            <a:extLst>
              <a:ext uri="{FF2B5EF4-FFF2-40B4-BE49-F238E27FC236}">
                <a16:creationId xmlns:a16="http://schemas.microsoft.com/office/drawing/2014/main" id="{2EA5E2D8-3F4B-4A23-B2F9-760E25467D05}"/>
              </a:ext>
            </a:extLst>
          </p:cNvPr>
          <p:cNvPicPr preferRelativeResize="0"/>
          <p:nvPr/>
        </p:nvPicPr>
        <p:blipFill rotWithShape="1">
          <a:blip r:embed="rId4">
            <a:alphaModFix/>
          </a:blip>
          <a:srcRect/>
          <a:stretch/>
        </p:blipFill>
        <p:spPr>
          <a:xfrm>
            <a:off x="10206240" y="368967"/>
            <a:ext cx="1421524" cy="1307869"/>
          </a:xfrm>
          <a:prstGeom prst="rect">
            <a:avLst/>
          </a:prstGeom>
          <a:noFill/>
          <a:ln>
            <a:noFill/>
          </a:ln>
        </p:spPr>
      </p:pic>
      <p:graphicFrame>
        <p:nvGraphicFramePr>
          <p:cNvPr id="2" name="Tabel 2">
            <a:extLst>
              <a:ext uri="{FF2B5EF4-FFF2-40B4-BE49-F238E27FC236}">
                <a16:creationId xmlns:a16="http://schemas.microsoft.com/office/drawing/2014/main" id="{C5911679-63FA-49A8-BB40-C2AE9FC9C8A8}"/>
              </a:ext>
            </a:extLst>
          </p:cNvPr>
          <p:cNvGraphicFramePr>
            <a:graphicFrameLocks noGrp="1"/>
          </p:cNvGraphicFramePr>
          <p:nvPr>
            <p:extLst>
              <p:ext uri="{D42A27DB-BD31-4B8C-83A1-F6EECF244321}">
                <p14:modId xmlns:p14="http://schemas.microsoft.com/office/powerpoint/2010/main" val="925395106"/>
              </p:ext>
            </p:extLst>
          </p:nvPr>
        </p:nvGraphicFramePr>
        <p:xfrm>
          <a:off x="817027" y="2629640"/>
          <a:ext cx="10429042" cy="3051693"/>
        </p:xfrm>
        <a:graphic>
          <a:graphicData uri="http://schemas.openxmlformats.org/drawingml/2006/table">
            <a:tbl>
              <a:tblPr firstRow="1" bandRow="1">
                <a:tableStyleId>{16D9F66E-5EB9-4882-86FB-DCBF35E3C3E4}</a:tableStyleId>
              </a:tblPr>
              <a:tblGrid>
                <a:gridCol w="2409649">
                  <a:extLst>
                    <a:ext uri="{9D8B030D-6E8A-4147-A177-3AD203B41FA5}">
                      <a16:colId xmlns:a16="http://schemas.microsoft.com/office/drawing/2014/main" val="968109354"/>
                    </a:ext>
                  </a:extLst>
                </a:gridCol>
                <a:gridCol w="8019393">
                  <a:extLst>
                    <a:ext uri="{9D8B030D-6E8A-4147-A177-3AD203B41FA5}">
                      <a16:colId xmlns:a16="http://schemas.microsoft.com/office/drawing/2014/main" val="3991278566"/>
                    </a:ext>
                  </a:extLst>
                </a:gridCol>
              </a:tblGrid>
              <a:tr h="1101532">
                <a:tc>
                  <a:txBody>
                    <a:bodyPr/>
                    <a:lstStyle/>
                    <a:p>
                      <a:r>
                        <a:rPr lang="nl-NL" sz="2000" dirty="0">
                          <a:latin typeface="Calibri" panose="020F0502020204030204" pitchFamily="34" charset="0"/>
                          <a:cs typeface="Calibri" panose="020F0502020204030204" pitchFamily="34" charset="0"/>
                        </a:rPr>
                        <a:t>Volume van </a:t>
                      </a:r>
                    </a:p>
                    <a:p>
                      <a:r>
                        <a:rPr lang="nl-NL" sz="2000" dirty="0">
                          <a:latin typeface="Calibri" panose="020F0502020204030204" pitchFamily="34" charset="0"/>
                          <a:cs typeface="Calibri" panose="020F0502020204030204" pitchFamily="34" charset="0"/>
                        </a:rPr>
                        <a:t>spreken</a:t>
                      </a:r>
                    </a:p>
                    <a:p>
                      <a:endParaRPr lang="nl-NL" dirty="0">
                        <a:latin typeface="Calibri" panose="020F0502020204030204" pitchFamily="34" charset="0"/>
                        <a:cs typeface="Calibri" panose="020F0502020204030204" pitchFamily="34" charset="0"/>
                      </a:endParaRPr>
                    </a:p>
                  </a:txBody>
                  <a:tcPr anchor="ctr"/>
                </a:tc>
                <a:tc>
                  <a:txBody>
                    <a:bodyPr/>
                    <a:lstStyle/>
                    <a:p>
                      <a:pPr marL="285750" indent="-285750">
                        <a:buClr>
                          <a:schemeClr val="tx2"/>
                        </a:buClr>
                        <a:buFont typeface="Arial" panose="020B0604020202020204" pitchFamily="34" charset="0"/>
                        <a:buChar char="•"/>
                      </a:pPr>
                      <a:r>
                        <a:rPr lang="nl-NL" sz="1400" b="0" i="0" kern="1200" dirty="0">
                          <a:solidFill>
                            <a:schemeClr val="dk1"/>
                          </a:solidFill>
                          <a:effectLst/>
                          <a:latin typeface="Calibri" panose="020F0502020204030204" pitchFamily="34" charset="0"/>
                          <a:ea typeface="+mn-ea"/>
                          <a:cs typeface="Calibri" panose="020F0502020204030204" pitchFamily="34" charset="0"/>
                        </a:rPr>
                        <a:t>Variatie in volume benadrukt de belangrijkste punten in een presentatie en trekt opzettelijk de aandacht van het publiek. </a:t>
                      </a:r>
                    </a:p>
                    <a:p>
                      <a:pPr marL="285750" indent="-285750">
                        <a:buClr>
                          <a:schemeClr val="tx2"/>
                        </a:buClr>
                        <a:buFont typeface="Arial" panose="020B0604020202020204" pitchFamily="34" charset="0"/>
                        <a:buChar char="•"/>
                      </a:pPr>
                      <a:r>
                        <a:rPr lang="nl-NL" sz="1400" b="0" i="0" kern="1200" dirty="0">
                          <a:solidFill>
                            <a:schemeClr val="dk1"/>
                          </a:solidFill>
                          <a:effectLst/>
                          <a:latin typeface="Calibri" panose="020F0502020204030204" pitchFamily="34" charset="0"/>
                          <a:ea typeface="+mn-ea"/>
                          <a:cs typeface="Calibri" panose="020F0502020204030204" pitchFamily="34" charset="0"/>
                        </a:rPr>
                        <a:t>Te zacht of te hard spreken roept negatieve en tegenstrijdige gevoelens op ("wie moet schreeuwen heeft niets echt de moeite waard om te zeggen").</a:t>
                      </a:r>
                      <a:endParaRPr lang="nl-NL" sz="1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658187646"/>
                  </a:ext>
                </a:extLst>
              </a:tr>
              <a:tr h="1082566">
                <a:tc>
                  <a:txBody>
                    <a:bodyPr/>
                    <a:lstStyle/>
                    <a:p>
                      <a:r>
                        <a:rPr lang="nl-NL" sz="2000" b="1" dirty="0">
                          <a:latin typeface="Calibri" panose="020F0502020204030204" pitchFamily="34" charset="0"/>
                          <a:cs typeface="Calibri" panose="020F0502020204030204" pitchFamily="34" charset="0"/>
                        </a:rPr>
                        <a:t>Spreektempo</a:t>
                      </a:r>
                    </a:p>
                  </a:txBody>
                  <a:tcPr anchor="ctr"/>
                </a:tc>
                <a:tc>
                  <a:txBody>
                    <a:bodyPr/>
                    <a:lstStyle/>
                    <a:p>
                      <a:pPr marL="285750" indent="-285750">
                        <a:buClr>
                          <a:schemeClr val="tx2"/>
                        </a:buClr>
                        <a:buFont typeface="Arial" panose="020B0604020202020204" pitchFamily="34" charset="0"/>
                        <a:buChar char="•"/>
                      </a:pPr>
                      <a:r>
                        <a:rPr lang="nl-NL" sz="1400" b="0" i="0" kern="1200" dirty="0">
                          <a:solidFill>
                            <a:schemeClr val="dk1"/>
                          </a:solidFill>
                          <a:effectLst/>
                          <a:latin typeface="Calibri" panose="020F0502020204030204" pitchFamily="34" charset="0"/>
                          <a:ea typeface="+mn-ea"/>
                          <a:cs typeface="Calibri" panose="020F0502020204030204" pitchFamily="34" charset="0"/>
                        </a:rPr>
                        <a:t>Veranderingen in het spraaktempo zijn nuttig om veranderingen in het onderwerp te onderstrepen. </a:t>
                      </a:r>
                    </a:p>
                    <a:p>
                      <a:pPr marL="285750" indent="-285750">
                        <a:buClr>
                          <a:schemeClr val="tx2"/>
                        </a:buClr>
                        <a:buFont typeface="Arial" panose="020B0604020202020204" pitchFamily="34" charset="0"/>
                        <a:buChar char="•"/>
                      </a:pPr>
                      <a:r>
                        <a:rPr lang="nl-NL" sz="1400" b="0" i="0" kern="1200" dirty="0">
                          <a:solidFill>
                            <a:schemeClr val="dk1"/>
                          </a:solidFill>
                          <a:effectLst/>
                          <a:latin typeface="Calibri" panose="020F0502020204030204" pitchFamily="34" charset="0"/>
                          <a:ea typeface="+mn-ea"/>
                          <a:cs typeface="Calibri" panose="020F0502020204030204" pitchFamily="34" charset="0"/>
                        </a:rPr>
                        <a:t>Maak ook bewust gebruik van pauzes.</a:t>
                      </a:r>
                    </a:p>
                    <a:p>
                      <a:pPr marL="285750" indent="-285750">
                        <a:buClr>
                          <a:schemeClr val="tx2"/>
                        </a:buClr>
                        <a:buFont typeface="Arial" panose="020B0604020202020204" pitchFamily="34" charset="0"/>
                        <a:buChar char="•"/>
                      </a:pPr>
                      <a:r>
                        <a:rPr lang="nl-NL" sz="1400" b="0" i="0" kern="1200" dirty="0">
                          <a:solidFill>
                            <a:schemeClr val="dk1"/>
                          </a:solidFill>
                          <a:effectLst/>
                          <a:latin typeface="Calibri" panose="020F0502020204030204" pitchFamily="34" charset="0"/>
                          <a:ea typeface="+mn-ea"/>
                          <a:cs typeface="Calibri" panose="020F0502020204030204" pitchFamily="34" charset="0"/>
                        </a:rPr>
                        <a:t>Spreek op de juiste momenten iets sneller. Dit maakt je punt duidelijk en verhoogt je geloofwaardigheid. </a:t>
                      </a:r>
                      <a:endParaRPr lang="nl-NL" sz="1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692000796"/>
                  </a:ext>
                </a:extLst>
              </a:tr>
              <a:tr h="867595">
                <a:tc>
                  <a:txBody>
                    <a:bodyPr/>
                    <a:lstStyle/>
                    <a:p>
                      <a:r>
                        <a:rPr lang="nl-NL" sz="2000" b="1" dirty="0">
                          <a:latin typeface="Calibri" panose="020F0502020204030204" pitchFamily="34" charset="0"/>
                          <a:cs typeface="Calibri" panose="020F0502020204030204" pitchFamily="34" charset="0"/>
                        </a:rPr>
                        <a:t>Intonatie</a:t>
                      </a:r>
                    </a:p>
                  </a:txBody>
                  <a:tcPr anchor="ctr"/>
                </a:tc>
                <a:tc>
                  <a:txBody>
                    <a:bodyPr/>
                    <a:lstStyle/>
                    <a:p>
                      <a:pPr marL="285750" indent="-285750">
                        <a:buClr>
                          <a:schemeClr val="tx2"/>
                        </a:buClr>
                        <a:buFont typeface="Arial" panose="020B0604020202020204" pitchFamily="34" charset="0"/>
                        <a:buChar char="•"/>
                      </a:pPr>
                      <a:r>
                        <a:rPr lang="nl-NL" sz="1400" b="0" i="0" kern="1200" dirty="0">
                          <a:solidFill>
                            <a:schemeClr val="dk1"/>
                          </a:solidFill>
                          <a:effectLst/>
                          <a:latin typeface="Calibri" panose="020F0502020204030204" pitchFamily="34" charset="0"/>
                          <a:ea typeface="+mn-ea"/>
                          <a:cs typeface="Calibri" panose="020F0502020204030204" pitchFamily="34" charset="0"/>
                        </a:rPr>
                        <a:t>Intonatie benadrukt de inhoud en dient als hoorbare interpunctie.</a:t>
                      </a:r>
                    </a:p>
                    <a:p>
                      <a:pPr marL="285750" indent="-285750">
                        <a:buClr>
                          <a:schemeClr val="tx2"/>
                        </a:buClr>
                        <a:buFont typeface="Arial" panose="020B0604020202020204" pitchFamily="34" charset="0"/>
                        <a:buChar char="•"/>
                      </a:pPr>
                      <a:r>
                        <a:rPr lang="nl-NL" sz="1400" b="0" i="0" kern="1200" dirty="0">
                          <a:solidFill>
                            <a:schemeClr val="dk1"/>
                          </a:solidFill>
                          <a:effectLst/>
                          <a:latin typeface="Calibri" panose="020F0502020204030204" pitchFamily="34" charset="0"/>
                          <a:ea typeface="+mn-ea"/>
                          <a:cs typeface="Calibri" panose="020F0502020204030204" pitchFamily="34" charset="0"/>
                        </a:rPr>
                        <a:t>Zorg dat je blijft variëren tot het laatste woord van je presentatie. </a:t>
                      </a:r>
                      <a:endParaRPr lang="nl-NL" sz="14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110861514"/>
                  </a:ext>
                </a:extLst>
              </a:tr>
            </a:tbl>
          </a:graphicData>
        </a:graphic>
      </p:graphicFrame>
      <p:pic>
        <p:nvPicPr>
          <p:cNvPr id="6" name="Afbeelding 5">
            <a:extLst>
              <a:ext uri="{FF2B5EF4-FFF2-40B4-BE49-F238E27FC236}">
                <a16:creationId xmlns:a16="http://schemas.microsoft.com/office/drawing/2014/main" id="{4DA34B6F-9B79-4B37-941E-5DC3DDDC55E0}"/>
              </a:ext>
            </a:extLst>
          </p:cNvPr>
          <p:cNvPicPr>
            <a:picLocks noChangeAspect="1"/>
          </p:cNvPicPr>
          <p:nvPr/>
        </p:nvPicPr>
        <p:blipFill>
          <a:blip r:embed="rId5"/>
          <a:stretch>
            <a:fillRect/>
          </a:stretch>
        </p:blipFill>
        <p:spPr>
          <a:xfrm>
            <a:off x="2357601" y="2899548"/>
            <a:ext cx="689107" cy="513910"/>
          </a:xfrm>
          <a:prstGeom prst="rect">
            <a:avLst/>
          </a:prstGeom>
        </p:spPr>
      </p:pic>
      <p:pic>
        <p:nvPicPr>
          <p:cNvPr id="17" name="Google Shape;1478;p40" descr="1071774_28474428">
            <a:extLst>
              <a:ext uri="{FF2B5EF4-FFF2-40B4-BE49-F238E27FC236}">
                <a16:creationId xmlns:a16="http://schemas.microsoft.com/office/drawing/2014/main" id="{F74239DA-B1DA-4344-8923-BD89DF973A40}"/>
              </a:ext>
            </a:extLst>
          </p:cNvPr>
          <p:cNvPicPr preferRelativeResize="0"/>
          <p:nvPr/>
        </p:nvPicPr>
        <p:blipFill rotWithShape="1">
          <a:blip r:embed="rId6">
            <a:alphaModFix/>
          </a:blip>
          <a:srcRect/>
          <a:stretch/>
        </p:blipFill>
        <p:spPr>
          <a:xfrm>
            <a:off x="2454968" y="4938637"/>
            <a:ext cx="609600" cy="623888"/>
          </a:xfrm>
          <a:prstGeom prst="rect">
            <a:avLst/>
          </a:prstGeom>
          <a:noFill/>
          <a:ln>
            <a:noFill/>
          </a:ln>
        </p:spPr>
      </p:pic>
      <p:grpSp>
        <p:nvGrpSpPr>
          <p:cNvPr id="20" name="Google Shape;1482;p40">
            <a:extLst>
              <a:ext uri="{FF2B5EF4-FFF2-40B4-BE49-F238E27FC236}">
                <a16:creationId xmlns:a16="http://schemas.microsoft.com/office/drawing/2014/main" id="{4E69287B-712F-49EB-9E6B-44DAFFEE5416}"/>
              </a:ext>
            </a:extLst>
          </p:cNvPr>
          <p:cNvGrpSpPr/>
          <p:nvPr/>
        </p:nvGrpSpPr>
        <p:grpSpPr>
          <a:xfrm>
            <a:off x="2426393" y="3984172"/>
            <a:ext cx="620315" cy="633413"/>
            <a:chOff x="1592" y="2532"/>
            <a:chExt cx="521" cy="532"/>
          </a:xfrm>
        </p:grpSpPr>
        <p:sp>
          <p:nvSpPr>
            <p:cNvPr id="21" name="Google Shape;1483;p40">
              <a:extLst>
                <a:ext uri="{FF2B5EF4-FFF2-40B4-BE49-F238E27FC236}">
                  <a16:creationId xmlns:a16="http://schemas.microsoft.com/office/drawing/2014/main" id="{B1707A73-8794-4856-8409-1A5E551D83B2}"/>
                </a:ext>
              </a:extLst>
            </p:cNvPr>
            <p:cNvSpPr/>
            <p:nvPr/>
          </p:nvSpPr>
          <p:spPr>
            <a:xfrm>
              <a:off x="1592" y="2532"/>
              <a:ext cx="513" cy="532"/>
            </a:xfrm>
            <a:prstGeom prst="rect">
              <a:avLst/>
            </a:prstGeom>
            <a:solidFill>
              <a:srgbClr val="FFFFFF"/>
            </a:solidFill>
            <a:ln w="9525" cap="flat" cmpd="sng">
              <a:solidFill>
                <a:srgbClr val="D89F39"/>
              </a:solidFill>
              <a:prstDash val="solid"/>
              <a:miter lim="800000"/>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2" name="Google Shape;1484;p40">
              <a:extLst>
                <a:ext uri="{FF2B5EF4-FFF2-40B4-BE49-F238E27FC236}">
                  <a16:creationId xmlns:a16="http://schemas.microsoft.com/office/drawing/2014/main" id="{E79350DA-EAC9-4B55-A7FF-FDE5A11F4D01}"/>
                </a:ext>
              </a:extLst>
            </p:cNvPr>
            <p:cNvGrpSpPr/>
            <p:nvPr/>
          </p:nvGrpSpPr>
          <p:grpSpPr>
            <a:xfrm>
              <a:off x="1742" y="2646"/>
              <a:ext cx="371" cy="334"/>
              <a:chOff x="1742" y="2646"/>
              <a:chExt cx="371" cy="334"/>
            </a:xfrm>
          </p:grpSpPr>
          <p:sp>
            <p:nvSpPr>
              <p:cNvPr id="23" name="Google Shape;1485;p40">
                <a:extLst>
                  <a:ext uri="{FF2B5EF4-FFF2-40B4-BE49-F238E27FC236}">
                    <a16:creationId xmlns:a16="http://schemas.microsoft.com/office/drawing/2014/main" id="{9D24412E-CD76-4952-9E47-DCD537DE559A}"/>
                  </a:ext>
                </a:extLst>
              </p:cNvPr>
              <p:cNvSpPr/>
              <p:nvPr/>
            </p:nvSpPr>
            <p:spPr>
              <a:xfrm>
                <a:off x="1826" y="2801"/>
                <a:ext cx="46" cy="179"/>
              </a:xfrm>
              <a:prstGeom prst="can">
                <a:avLst>
                  <a:gd name="adj" fmla="val 63785"/>
                </a:avLst>
              </a:prstGeom>
              <a:solidFill>
                <a:srgbClr val="963334"/>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4" name="Google Shape;1486;p40">
                <a:extLst>
                  <a:ext uri="{FF2B5EF4-FFF2-40B4-BE49-F238E27FC236}">
                    <a16:creationId xmlns:a16="http://schemas.microsoft.com/office/drawing/2014/main" id="{329E4DD3-9BFD-41DF-BE9A-D6845219B6A5}"/>
                  </a:ext>
                </a:extLst>
              </p:cNvPr>
              <p:cNvGrpSpPr/>
              <p:nvPr/>
            </p:nvGrpSpPr>
            <p:grpSpPr>
              <a:xfrm>
                <a:off x="1892" y="2646"/>
                <a:ext cx="221" cy="192"/>
                <a:chOff x="427" y="2223"/>
                <a:chExt cx="221" cy="354"/>
              </a:xfrm>
            </p:grpSpPr>
            <p:sp>
              <p:nvSpPr>
                <p:cNvPr id="26" name="Google Shape;1487;p40">
                  <a:extLst>
                    <a:ext uri="{FF2B5EF4-FFF2-40B4-BE49-F238E27FC236}">
                      <a16:creationId xmlns:a16="http://schemas.microsoft.com/office/drawing/2014/main" id="{35B205F5-7246-4370-8E74-841C6C304BA8}"/>
                    </a:ext>
                  </a:extLst>
                </p:cNvPr>
                <p:cNvSpPr/>
                <p:nvPr/>
              </p:nvSpPr>
              <p:spPr>
                <a:xfrm>
                  <a:off x="648" y="2223"/>
                  <a:ext cx="0" cy="353"/>
                </a:xfrm>
                <a:prstGeom prst="ellipse">
                  <a:avLst/>
                </a:prstGeom>
                <a:solidFill>
                  <a:srgbClr val="3A81BA"/>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 name="Google Shape;1488;p40">
                  <a:extLst>
                    <a:ext uri="{FF2B5EF4-FFF2-40B4-BE49-F238E27FC236}">
                      <a16:creationId xmlns:a16="http://schemas.microsoft.com/office/drawing/2014/main" id="{C05B37B1-F50F-49BA-B3A4-4AEF6A1B6810}"/>
                    </a:ext>
                  </a:extLst>
                </p:cNvPr>
                <p:cNvSpPr/>
                <p:nvPr/>
              </p:nvSpPr>
              <p:spPr>
                <a:xfrm>
                  <a:off x="427" y="2224"/>
                  <a:ext cx="0" cy="353"/>
                </a:xfrm>
                <a:prstGeom prst="ellipse">
                  <a:avLst/>
                </a:prstGeom>
                <a:solidFill>
                  <a:srgbClr val="3A81BA"/>
                </a:solid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25" name="Google Shape;1489;p40">
                <a:extLst>
                  <a:ext uri="{FF2B5EF4-FFF2-40B4-BE49-F238E27FC236}">
                    <a16:creationId xmlns:a16="http://schemas.microsoft.com/office/drawing/2014/main" id="{9B09E354-7D49-485F-93A6-28178D087642}"/>
                  </a:ext>
                </a:extLst>
              </p:cNvPr>
              <p:cNvSpPr/>
              <p:nvPr/>
            </p:nvSpPr>
            <p:spPr>
              <a:xfrm>
                <a:off x="1742" y="2662"/>
                <a:ext cx="214" cy="15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200" b="1" i="0" u="none" strike="noStrike" kern="0" cap="none" spc="0" normalizeH="0" baseline="0" noProof="0" dirty="0">
                    <a:ln>
                      <a:noFill/>
                    </a:ln>
                    <a:solidFill>
                      <a:srgbClr val="963334"/>
                    </a:solidFill>
                    <a:effectLst/>
                    <a:uLnTx/>
                    <a:uFillTx/>
                    <a:latin typeface="Arial"/>
                    <a:ea typeface="Arial"/>
                    <a:cs typeface="Arial"/>
                    <a:sym typeface="Arial"/>
                  </a:rPr>
                  <a:t>120</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grpSp>
    </p:spTree>
    <p:extLst>
      <p:ext uri="{BB962C8B-B14F-4D97-AF65-F5344CB8AC3E}">
        <p14:creationId xmlns:p14="http://schemas.microsoft.com/office/powerpoint/2010/main" val="261005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A19700B-3CDD-462D-B3F2-63FD168E6624}"/>
              </a:ext>
            </a:extLst>
          </p:cNvPr>
          <p:cNvSpPr>
            <a:spLocks noGrp="1"/>
          </p:cNvSpPr>
          <p:nvPr>
            <p:ph type="title"/>
          </p:nvPr>
        </p:nvSpPr>
        <p:spPr>
          <a:xfrm>
            <a:off x="838200" y="527200"/>
            <a:ext cx="10515600" cy="775661"/>
          </a:xfrm>
        </p:spPr>
        <p:txBody>
          <a:bodyPr>
            <a:normAutofit/>
          </a:bodyPr>
          <a:lstStyle/>
          <a:p>
            <a:r>
              <a:rPr lang="en-US" sz="4000" cap="none" dirty="0" err="1">
                <a:latin typeface="Calibri" panose="020F0502020204030204" pitchFamily="34" charset="0"/>
                <a:cs typeface="Calibri" panose="020F0502020204030204" pitchFamily="34" charset="0"/>
              </a:rPr>
              <a:t>Jij</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als</a:t>
            </a:r>
            <a:r>
              <a:rPr lang="en-US" sz="4000" cap="none" dirty="0">
                <a:latin typeface="Calibri" panose="020F0502020204030204" pitchFamily="34" charset="0"/>
                <a:cs typeface="Calibri" panose="020F0502020204030204" pitchFamily="34" charset="0"/>
              </a:rPr>
              <a:t> </a:t>
            </a:r>
            <a:r>
              <a:rPr lang="en-US" sz="4000" cap="none" dirty="0" err="1">
                <a:latin typeface="Calibri" panose="020F0502020204030204" pitchFamily="34" charset="0"/>
                <a:cs typeface="Calibri" panose="020F0502020204030204" pitchFamily="34" charset="0"/>
              </a:rPr>
              <a:t>presentator</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8C832677-748C-49E7-9E6A-86635F53C3D4}"/>
              </a:ext>
            </a:extLst>
          </p:cNvPr>
          <p:cNvSpPr>
            <a:spLocks noGrp="1"/>
          </p:cNvSpPr>
          <p:nvPr>
            <p:ph type="sldNum" sz="quarter" idx="20"/>
          </p:nvPr>
        </p:nvSpPr>
        <p:spPr/>
        <p:txBody>
          <a:bodyPr/>
          <a:lstStyle/>
          <a:p>
            <a:fld id="{FACE7509-F60A-4509-9491-CD4ED7B54EDD}" type="slidenum">
              <a:rPr lang="nl-NL" smtClean="0"/>
              <a:pPr/>
              <a:t>62</a:t>
            </a:fld>
            <a:endParaRPr lang="nl-NL"/>
          </a:p>
        </p:txBody>
      </p:sp>
      <p:pic>
        <p:nvPicPr>
          <p:cNvPr id="11" name="Afbeelding 10">
            <a:extLst>
              <a:ext uri="{FF2B5EF4-FFF2-40B4-BE49-F238E27FC236}">
                <a16:creationId xmlns:a16="http://schemas.microsoft.com/office/drawing/2014/main" id="{524728C6-3506-4C70-9115-CB25BA4B23F5}"/>
              </a:ext>
            </a:extLst>
          </p:cNvPr>
          <p:cNvPicPr>
            <a:picLocks noChangeAspect="1"/>
          </p:cNvPicPr>
          <p:nvPr/>
        </p:nvPicPr>
        <p:blipFill rotWithShape="1">
          <a:blip r:embed="rId3"/>
          <a:srcRect l="19758" t="19969" r="24840" b="17349"/>
          <a:stretch/>
        </p:blipFill>
        <p:spPr>
          <a:xfrm>
            <a:off x="5703712" y="442367"/>
            <a:ext cx="3519699" cy="5973266"/>
          </a:xfrm>
          <a:prstGeom prst="rect">
            <a:avLst/>
          </a:prstGeom>
        </p:spPr>
      </p:pic>
      <p:cxnSp>
        <p:nvCxnSpPr>
          <p:cNvPr id="13" name="Rechte verbindingslijn met pijl 12">
            <a:extLst>
              <a:ext uri="{FF2B5EF4-FFF2-40B4-BE49-F238E27FC236}">
                <a16:creationId xmlns:a16="http://schemas.microsoft.com/office/drawing/2014/main" id="{BAEAB50F-7AFF-401A-8DCB-ABF3F4BBE2F2}"/>
              </a:ext>
            </a:extLst>
          </p:cNvPr>
          <p:cNvCxnSpPr>
            <a:cxnSpLocks/>
          </p:cNvCxnSpPr>
          <p:nvPr/>
        </p:nvCxnSpPr>
        <p:spPr>
          <a:xfrm flipV="1">
            <a:off x="2806262" y="1481696"/>
            <a:ext cx="4504133" cy="1900006"/>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9429831E-CBFA-43FB-8531-15D9794E7EEF}"/>
              </a:ext>
            </a:extLst>
          </p:cNvPr>
          <p:cNvCxnSpPr>
            <a:cxnSpLocks/>
          </p:cNvCxnSpPr>
          <p:nvPr/>
        </p:nvCxnSpPr>
        <p:spPr>
          <a:xfrm>
            <a:off x="2840251" y="3381702"/>
            <a:ext cx="4107087" cy="2197124"/>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B0B8A47A-F36E-4A3D-9558-12D2E63B95C3}"/>
              </a:ext>
            </a:extLst>
          </p:cNvPr>
          <p:cNvCxnSpPr>
            <a:cxnSpLocks/>
          </p:cNvCxnSpPr>
          <p:nvPr/>
        </p:nvCxnSpPr>
        <p:spPr>
          <a:xfrm flipV="1">
            <a:off x="2913797" y="3247321"/>
            <a:ext cx="3907417" cy="134381"/>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Tekstvak 34">
            <a:extLst>
              <a:ext uri="{FF2B5EF4-FFF2-40B4-BE49-F238E27FC236}">
                <a16:creationId xmlns:a16="http://schemas.microsoft.com/office/drawing/2014/main" id="{6B925006-09AC-4955-953E-0E872E0340D2}"/>
              </a:ext>
            </a:extLst>
          </p:cNvPr>
          <p:cNvSpPr txBox="1"/>
          <p:nvPr/>
        </p:nvSpPr>
        <p:spPr>
          <a:xfrm>
            <a:off x="1070901" y="3105834"/>
            <a:ext cx="1560736" cy="646331"/>
          </a:xfrm>
          <a:prstGeom prst="rect">
            <a:avLst/>
          </a:prstGeom>
          <a:noFill/>
          <a:ln>
            <a:solidFill>
              <a:schemeClr val="tx2"/>
            </a:solidFill>
          </a:ln>
        </p:spPr>
        <p:txBody>
          <a:bodyPr wrap="square" rtlCol="0">
            <a:spAutoFit/>
          </a:bodyPr>
          <a:lstStyle/>
          <a:p>
            <a:pPr algn="ctr"/>
            <a:r>
              <a:rPr lang="nl-NL" b="1" dirty="0">
                <a:latin typeface="Calibri" panose="020F0502020204030204" pitchFamily="34" charset="0"/>
                <a:cs typeface="Calibri" panose="020F0502020204030204" pitchFamily="34" charset="0"/>
              </a:rPr>
              <a:t>Jouw kracht tools</a:t>
            </a:r>
          </a:p>
        </p:txBody>
      </p:sp>
    </p:spTree>
    <p:extLst>
      <p:ext uri="{BB962C8B-B14F-4D97-AF65-F5344CB8AC3E}">
        <p14:creationId xmlns:p14="http://schemas.microsoft.com/office/powerpoint/2010/main" val="18134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Ball Point Pen on Opened Notebook Stock Photo">
            <a:extLst>
              <a:ext uri="{FF2B5EF4-FFF2-40B4-BE49-F238E27FC236}">
                <a16:creationId xmlns:a16="http://schemas.microsoft.com/office/drawing/2014/main" id="{81359956-EA5F-4969-8C53-CA0E879525BA}"/>
              </a:ext>
            </a:extLst>
          </p:cNvPr>
          <p:cNvPicPr>
            <a:picLocks noChangeAspect="1" noChangeArrowheads="1"/>
          </p:cNvPicPr>
          <p:nvPr/>
        </p:nvPicPr>
        <p:blipFill>
          <a:blip r:embed="rId3">
            <a:alphaModFix amt="38000"/>
            <a:extLst>
              <a:ext uri="{28A0092B-C50C-407E-A947-70E740481C1C}">
                <a14:useLocalDpi xmlns:a14="http://schemas.microsoft.com/office/drawing/2010/main" val="0"/>
              </a:ext>
            </a:extLst>
          </a:blip>
          <a:srcRect/>
          <a:stretch>
            <a:fillRect/>
          </a:stretch>
        </p:blipFill>
        <p:spPr bwMode="auto">
          <a:xfrm>
            <a:off x="2424442" y="1435142"/>
            <a:ext cx="7243433" cy="4470358"/>
          </a:xfrm>
          <a:prstGeom prst="rect">
            <a:avLst/>
          </a:prstGeom>
          <a:noFill/>
          <a:extLst>
            <a:ext uri="{909E8E84-426E-40DD-AFC4-6F175D3DCCD1}">
              <a14:hiddenFill xmlns:a14="http://schemas.microsoft.com/office/drawing/2010/main">
                <a:solidFill>
                  <a:srgbClr val="FFFFFF"/>
                </a:solidFill>
              </a14:hiddenFill>
            </a:ext>
          </a:extLst>
        </p:spPr>
      </p:pic>
      <p:sp>
        <p:nvSpPr>
          <p:cNvPr id="4" name="Titel 3">
            <a:extLst>
              <a:ext uri="{FF2B5EF4-FFF2-40B4-BE49-F238E27FC236}">
                <a16:creationId xmlns:a16="http://schemas.microsoft.com/office/drawing/2014/main" id="{9336631C-FCDC-42F8-8513-E0EEEFE34199}"/>
              </a:ext>
            </a:extLst>
          </p:cNvPr>
          <p:cNvSpPr>
            <a:spLocks noGrp="1"/>
          </p:cNvSpPr>
          <p:nvPr>
            <p:ph type="title"/>
          </p:nvPr>
        </p:nvSpPr>
        <p:spPr>
          <a:xfrm>
            <a:off x="5057775" y="1329948"/>
            <a:ext cx="2076450" cy="689206"/>
          </a:xfrm>
        </p:spPr>
        <p:txBody>
          <a:bodyPr>
            <a:normAutofit/>
          </a:bodyPr>
          <a:lstStyle/>
          <a:p>
            <a:r>
              <a:rPr lang="nl-NL" sz="4000" cap="none" dirty="0">
                <a:latin typeface="Calibri" panose="020F0502020204030204" pitchFamily="34" charset="0"/>
                <a:cs typeface="Calibri" panose="020F0502020204030204" pitchFamily="34" charset="0"/>
              </a:rPr>
              <a:t> </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6C1F4A89-A473-416C-BA6E-E6E33F99FE6E}"/>
              </a:ext>
            </a:extLst>
          </p:cNvPr>
          <p:cNvSpPr>
            <a:spLocks noGrp="1"/>
          </p:cNvSpPr>
          <p:nvPr>
            <p:ph type="sldNum" sz="quarter" idx="20"/>
          </p:nvPr>
        </p:nvSpPr>
        <p:spPr/>
        <p:txBody>
          <a:bodyPr/>
          <a:lstStyle/>
          <a:p>
            <a:fld id="{FACE7509-F60A-4509-9491-CD4ED7B54EDD}" type="slidenum">
              <a:rPr lang="nl-NL" smtClean="0"/>
              <a:pPr/>
              <a:t>63</a:t>
            </a:fld>
            <a:endParaRPr lang="nl-NL" dirty="0"/>
          </a:p>
        </p:txBody>
      </p:sp>
      <p:sp>
        <p:nvSpPr>
          <p:cNvPr id="3" name="Tekstvak 2">
            <a:extLst>
              <a:ext uri="{FF2B5EF4-FFF2-40B4-BE49-F238E27FC236}">
                <a16:creationId xmlns:a16="http://schemas.microsoft.com/office/drawing/2014/main" id="{7CEE00AA-3509-4B2E-BBF0-4E4AAE6BD51C}"/>
              </a:ext>
            </a:extLst>
          </p:cNvPr>
          <p:cNvSpPr txBox="1"/>
          <p:nvPr/>
        </p:nvSpPr>
        <p:spPr>
          <a:xfrm rot="20389359">
            <a:off x="3785477" y="1698059"/>
            <a:ext cx="2022803" cy="2800767"/>
          </a:xfrm>
          <a:prstGeom prst="rect">
            <a:avLst/>
          </a:prstGeom>
          <a:noFill/>
        </p:spPr>
        <p:txBody>
          <a:bodyPr wrap="square" rtlCol="0">
            <a:spAutoFit/>
          </a:bodyPr>
          <a:lstStyle/>
          <a:p>
            <a:r>
              <a:rPr lang="nl-NL" sz="1600" b="1" dirty="0">
                <a:latin typeface="Bradley Hand ITC" panose="03070402050302030203" pitchFamily="66" charset="0"/>
              </a:rPr>
              <a:t>Planmatige voorbereiding:</a:t>
            </a:r>
          </a:p>
          <a:p>
            <a:r>
              <a:rPr lang="nl-NL" sz="1600" b="1" dirty="0">
                <a:latin typeface="Bradley Hand ITC" panose="03070402050302030203" pitchFamily="66" charset="0"/>
              </a:rPr>
              <a:t>Doel, doelgroep, inhoud</a:t>
            </a:r>
          </a:p>
          <a:p>
            <a:r>
              <a:rPr lang="nl-NL" sz="1600" b="1" dirty="0">
                <a:latin typeface="Bradley Hand ITC" panose="03070402050302030203" pitchFamily="66" charset="0"/>
              </a:rPr>
              <a:t>Inleiding, kern, slot</a:t>
            </a:r>
          </a:p>
          <a:p>
            <a:endParaRPr lang="nl-NL" sz="1600" b="1" dirty="0">
              <a:latin typeface="Bradley Hand ITC" panose="03070402050302030203" pitchFamily="66" charset="0"/>
            </a:endParaRPr>
          </a:p>
          <a:p>
            <a:endParaRPr lang="nl-NL" sz="1600" b="1" dirty="0">
              <a:latin typeface="Bradley Hand ITC" panose="03070402050302030203" pitchFamily="66" charset="0"/>
            </a:endParaRPr>
          </a:p>
          <a:p>
            <a:r>
              <a:rPr lang="nl-NL" sz="1600" b="1" dirty="0">
                <a:latin typeface="Bradley Hand ITC" panose="03070402050302030203" pitchFamily="66" charset="0"/>
              </a:rPr>
              <a:t>Jij als presentator:</a:t>
            </a:r>
          </a:p>
          <a:p>
            <a:r>
              <a:rPr lang="nl-NL" sz="1600" b="1" dirty="0">
                <a:latin typeface="Bradley Hand ITC" panose="03070402050302030203" pitchFamily="66" charset="0"/>
              </a:rPr>
              <a:t>Houding, oogcontact, gebaren en stemtechniek</a:t>
            </a:r>
          </a:p>
        </p:txBody>
      </p:sp>
      <p:sp>
        <p:nvSpPr>
          <p:cNvPr id="6" name="Tekstvak 5">
            <a:extLst>
              <a:ext uri="{FF2B5EF4-FFF2-40B4-BE49-F238E27FC236}">
                <a16:creationId xmlns:a16="http://schemas.microsoft.com/office/drawing/2014/main" id="{FEAF58A2-AC38-4405-B81B-CA674E50BA17}"/>
              </a:ext>
            </a:extLst>
          </p:cNvPr>
          <p:cNvSpPr txBox="1"/>
          <p:nvPr/>
        </p:nvSpPr>
        <p:spPr>
          <a:xfrm>
            <a:off x="6783175" y="2253524"/>
            <a:ext cx="2687555" cy="2585323"/>
          </a:xfrm>
          <a:prstGeom prst="rect">
            <a:avLst/>
          </a:prstGeom>
          <a:noFill/>
        </p:spPr>
        <p:txBody>
          <a:bodyPr wrap="square" rtlCol="0">
            <a:spAutoFit/>
          </a:bodyPr>
          <a:lstStyle/>
          <a:p>
            <a:r>
              <a:rPr lang="nl-NL" b="1" dirty="0"/>
              <a:t>Volgende bijeenkomst:</a:t>
            </a:r>
          </a:p>
          <a:p>
            <a:r>
              <a:rPr lang="nl-NL" dirty="0"/>
              <a:t>Oefenen en uitproberen </a:t>
            </a:r>
          </a:p>
          <a:p>
            <a:endParaRPr lang="nl-NL" dirty="0"/>
          </a:p>
          <a:p>
            <a:r>
              <a:rPr lang="nl-NL" b="1" dirty="0"/>
              <a:t>Voorbereiding:</a:t>
            </a:r>
          </a:p>
          <a:p>
            <a:r>
              <a:rPr lang="nl-NL" dirty="0"/>
              <a:t>Jouw presentatie</a:t>
            </a:r>
          </a:p>
          <a:p>
            <a:endParaRPr lang="nl-NL" dirty="0"/>
          </a:p>
          <a:p>
            <a:r>
              <a:rPr lang="nl-NL" b="1" dirty="0"/>
              <a:t>Nog geen onderwerp?</a:t>
            </a:r>
          </a:p>
          <a:p>
            <a:r>
              <a:rPr lang="nl-NL" dirty="0"/>
              <a:t>Dan oefenen met jouw leerdoelen</a:t>
            </a:r>
          </a:p>
        </p:txBody>
      </p:sp>
    </p:spTree>
    <p:extLst>
      <p:ext uri="{BB962C8B-B14F-4D97-AF65-F5344CB8AC3E}">
        <p14:creationId xmlns:p14="http://schemas.microsoft.com/office/powerpoint/2010/main" val="278115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CD416E0F-BA8C-4EBA-83DE-6F13EBD706D6}"/>
              </a:ext>
            </a:extLst>
          </p:cNvPr>
          <p:cNvPicPr>
            <a:picLocks noChangeAspect="1"/>
          </p:cNvPicPr>
          <p:nvPr/>
        </p:nvPicPr>
        <p:blipFill>
          <a:blip r:embed="rId3"/>
          <a:stretch>
            <a:fillRect/>
          </a:stretch>
        </p:blipFill>
        <p:spPr>
          <a:xfrm rot="5400000">
            <a:off x="5192487" y="-141513"/>
            <a:ext cx="1807028" cy="12192002"/>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Aantonen: zakelijke presentatie</a:t>
            </a:r>
            <a:endParaRPr lang="en-US" sz="4000" cap="none" dirty="0">
              <a:latin typeface="Calibri" panose="020F0502020204030204" pitchFamily="34" charset="0"/>
              <a:cs typeface="Calibri" panose="020F0502020204030204" pitchFamily="34" charset="0"/>
            </a:endParaRPr>
          </a:p>
        </p:txBody>
      </p:sp>
      <p:sp>
        <p:nvSpPr>
          <p:cNvPr id="5" name="Tijdelijke aanduiding voor tekst 4">
            <a:extLst>
              <a:ext uri="{FF2B5EF4-FFF2-40B4-BE49-F238E27FC236}">
                <a16:creationId xmlns:a16="http://schemas.microsoft.com/office/drawing/2014/main" id="{47925A89-B7EA-45A5-957B-B12FDD23B2DD}"/>
              </a:ext>
            </a:extLst>
          </p:cNvPr>
          <p:cNvSpPr>
            <a:spLocks noGrp="1"/>
          </p:cNvSpPr>
          <p:nvPr>
            <p:ph type="body" sz="quarter" idx="18"/>
          </p:nvPr>
        </p:nvSpPr>
        <p:spPr>
          <a:xfrm>
            <a:off x="838200" y="1925966"/>
            <a:ext cx="6713483" cy="2698500"/>
          </a:xfrm>
        </p:spPr>
        <p:txBody>
          <a:bodyPr>
            <a:normAutofit/>
          </a:bodyPr>
          <a:lstStyle/>
          <a:p>
            <a:pPr>
              <a:buClr>
                <a:srgbClr val="E50856"/>
              </a:buClr>
            </a:pPr>
            <a:r>
              <a:rPr lang="en-US" sz="1800" dirty="0" err="1">
                <a:latin typeface="Calibri" panose="020F0502020204030204" pitchFamily="34" charset="0"/>
                <a:cs typeface="Calibri" panose="020F0502020204030204" pitchFamily="34" charset="0"/>
              </a:rPr>
              <a:t>Planmatige</a:t>
            </a:r>
            <a:r>
              <a:rPr lang="en-US" sz="1800" dirty="0">
                <a:latin typeface="Calibri" panose="020F0502020204030204" pitchFamily="34" charset="0"/>
                <a:cs typeface="Calibri" panose="020F0502020204030204" pitchFamily="34" charset="0"/>
              </a:rPr>
              <a:t> en </a:t>
            </a:r>
            <a:r>
              <a:rPr lang="en-US" sz="1800" dirty="0" err="1">
                <a:latin typeface="Calibri" panose="020F0502020204030204" pitchFamily="34" charset="0"/>
                <a:cs typeface="Calibri" panose="020F0502020204030204" pitchFamily="34" charset="0"/>
              </a:rPr>
              <a:t>inhoudelijke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voorbereiding</a:t>
            </a: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a:p>
            <a:pPr marL="0" indent="0">
              <a:buNone/>
            </a:pPr>
            <a:endParaRPr lang="en-US" sz="1800" dirty="0">
              <a:latin typeface="Calibri" panose="020F0502020204030204" pitchFamily="34" charset="0"/>
              <a:cs typeface="Calibri" panose="020F0502020204030204" pitchFamily="34" charset="0"/>
            </a:endParaRPr>
          </a:p>
          <a:p>
            <a:pPr>
              <a:buClr>
                <a:srgbClr val="E50856"/>
              </a:buClr>
            </a:pPr>
            <a:endParaRPr lang="en-US" sz="1800" dirty="0">
              <a:latin typeface="Calibri" panose="020F0502020204030204" pitchFamily="34" charset="0"/>
              <a:cs typeface="Calibri" panose="020F0502020204030204" pitchFamily="34" charset="0"/>
            </a:endParaRPr>
          </a:p>
          <a:p>
            <a:pPr>
              <a:buClr>
                <a:srgbClr val="E50856"/>
              </a:buClr>
            </a:pPr>
            <a:r>
              <a:rPr lang="en-US" sz="1800" dirty="0" err="1">
                <a:latin typeface="Calibri" panose="020F0502020204030204" pitchFamily="34" charset="0"/>
                <a:cs typeface="Calibri" panose="020F0502020204030204" pitchFamily="34" charset="0"/>
              </a:rPr>
              <a:t>Presentatie</a:t>
            </a:r>
            <a:r>
              <a:rPr lang="en-US" sz="1800" dirty="0">
                <a:latin typeface="Calibri" panose="020F0502020204030204" pitchFamily="34" charset="0"/>
                <a:cs typeface="Calibri" panose="020F0502020204030204" pitchFamily="34" charset="0"/>
              </a:rPr>
              <a:t> LUK </a:t>
            </a:r>
            <a:r>
              <a:rPr lang="en-US" sz="1800" dirty="0" err="1">
                <a:latin typeface="Calibri" panose="020F0502020204030204" pitchFamily="34" charset="0"/>
                <a:cs typeface="Calibri" panose="020F0502020204030204" pitchFamily="34" charset="0"/>
              </a:rPr>
              <a:t>Persoonlijke</a:t>
            </a:r>
            <a:r>
              <a:rPr lang="en-US" sz="1800" dirty="0">
                <a:latin typeface="Calibri" panose="020F0502020204030204" pitchFamily="34" charset="0"/>
                <a:cs typeface="Calibri" panose="020F0502020204030204" pitchFamily="34" charset="0"/>
              </a:rPr>
              <a:t> en </a:t>
            </a:r>
            <a:r>
              <a:rPr lang="en-US" sz="1800" dirty="0" err="1">
                <a:latin typeface="Calibri" panose="020F0502020204030204" pitchFamily="34" charset="0"/>
                <a:cs typeface="Calibri" panose="020F0502020204030204" pitchFamily="34" charset="0"/>
              </a:rPr>
              <a:t>Professionele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ontwikkeling</a:t>
            </a:r>
            <a:endParaRPr lang="en-US" sz="1800" dirty="0">
              <a:latin typeface="Calibri" panose="020F0502020204030204" pitchFamily="34" charset="0"/>
              <a:cs typeface="Calibri" panose="020F0502020204030204" pitchFamily="34" charset="0"/>
            </a:endParaRPr>
          </a:p>
          <a:p>
            <a:pPr>
              <a:buClr>
                <a:srgbClr val="E50856"/>
              </a:buClr>
            </a:pPr>
            <a:r>
              <a:rPr lang="en-US" sz="1800" dirty="0" err="1">
                <a:latin typeface="Calibri" panose="020F0502020204030204" pitchFamily="34" charset="0"/>
                <a:cs typeface="Calibri" panose="020F0502020204030204" pitchFamily="34" charset="0"/>
              </a:rPr>
              <a:t>Reflectie</a:t>
            </a:r>
            <a:r>
              <a:rPr lang="en-US" sz="1800" dirty="0">
                <a:latin typeface="Calibri" panose="020F0502020204030204" pitchFamily="34" charset="0"/>
                <a:cs typeface="Calibri" panose="020F0502020204030204" pitchFamily="34" charset="0"/>
              </a:rPr>
              <a:t> en </a:t>
            </a:r>
            <a:r>
              <a:rPr lang="en-US" sz="1800" dirty="0" err="1">
                <a:latin typeface="Calibri" panose="020F0502020204030204" pitchFamily="34" charset="0"/>
                <a:cs typeface="Calibri" panose="020F0502020204030204" pitchFamily="34" charset="0"/>
              </a:rPr>
              <a:t>leerdoelen</a:t>
            </a:r>
            <a:r>
              <a:rPr lang="en-US" sz="1800" dirty="0">
                <a:latin typeface="Calibri" panose="020F0502020204030204" pitchFamily="34" charset="0"/>
                <a:cs typeface="Calibri" panose="020F0502020204030204" pitchFamily="34" charset="0"/>
              </a:rPr>
              <a:t> in je Skills portfolio</a:t>
            </a: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fld id="{FACE7509-F60A-4509-9491-CD4ED7B54EDD}" type="slidenum">
              <a:rPr lang="nl-NL" smtClean="0"/>
              <a:pPr/>
              <a:t>7</a:t>
            </a:fld>
            <a:endParaRPr lang="nl-NL"/>
          </a:p>
        </p:txBody>
      </p:sp>
      <p:graphicFrame>
        <p:nvGraphicFramePr>
          <p:cNvPr id="2" name="Tabel 5">
            <a:extLst>
              <a:ext uri="{FF2B5EF4-FFF2-40B4-BE49-F238E27FC236}">
                <a16:creationId xmlns:a16="http://schemas.microsoft.com/office/drawing/2014/main" id="{4A6D1B74-0FE5-46C1-BE14-F12AD8B54EC6}"/>
              </a:ext>
            </a:extLst>
          </p:cNvPr>
          <p:cNvGraphicFramePr>
            <a:graphicFrameLocks noGrp="1"/>
          </p:cNvGraphicFramePr>
          <p:nvPr>
            <p:extLst>
              <p:ext uri="{D42A27DB-BD31-4B8C-83A1-F6EECF244321}">
                <p14:modId xmlns:p14="http://schemas.microsoft.com/office/powerpoint/2010/main" val="3091314274"/>
              </p:ext>
            </p:extLst>
          </p:nvPr>
        </p:nvGraphicFramePr>
        <p:xfrm>
          <a:off x="1334814" y="2408727"/>
          <a:ext cx="5591503" cy="1280160"/>
        </p:xfrm>
        <a:graphic>
          <a:graphicData uri="http://schemas.openxmlformats.org/drawingml/2006/table">
            <a:tbl>
              <a:tblPr firstRow="1" bandRow="1">
                <a:tableStyleId>{5C22544A-7EE6-4342-B048-85BDC9FD1C3A}</a:tableStyleId>
              </a:tblPr>
              <a:tblGrid>
                <a:gridCol w="1975945">
                  <a:extLst>
                    <a:ext uri="{9D8B030D-6E8A-4147-A177-3AD203B41FA5}">
                      <a16:colId xmlns:a16="http://schemas.microsoft.com/office/drawing/2014/main" val="4061718869"/>
                    </a:ext>
                  </a:extLst>
                </a:gridCol>
                <a:gridCol w="3615558">
                  <a:extLst>
                    <a:ext uri="{9D8B030D-6E8A-4147-A177-3AD203B41FA5}">
                      <a16:colId xmlns:a16="http://schemas.microsoft.com/office/drawing/2014/main" val="3716523833"/>
                    </a:ext>
                  </a:extLst>
                </a:gridCol>
              </a:tblGrid>
              <a:tr h="302943">
                <a:tc>
                  <a:txBody>
                    <a:bodyPr/>
                    <a:lstStyle/>
                    <a:p>
                      <a:r>
                        <a:rPr lang="en-US" sz="1400" b="0" dirty="0" err="1">
                          <a:solidFill>
                            <a:schemeClr val="tx1"/>
                          </a:solidFill>
                          <a:latin typeface="Calibri" panose="020F0502020204030204" pitchFamily="34" charset="0"/>
                          <a:cs typeface="Calibri" panose="020F0502020204030204" pitchFamily="34" charset="0"/>
                        </a:rPr>
                        <a:t>Doelgroepanalyse</a:t>
                      </a:r>
                      <a:r>
                        <a:rPr lang="en-US" sz="1400" b="0" dirty="0">
                          <a:solidFill>
                            <a:schemeClr val="tx1"/>
                          </a:solidFill>
                          <a:latin typeface="Calibri" panose="020F0502020204030204" pitchFamily="34" charset="0"/>
                          <a:cs typeface="Calibri" panose="020F0502020204030204" pitchFamily="34" charset="0"/>
                        </a:rPr>
                        <a:t>: </a:t>
                      </a:r>
                      <a:endParaRPr lang="nl-NL" sz="1200" b="0" dirty="0">
                        <a:solidFill>
                          <a:schemeClr val="tx1"/>
                        </a:solidFill>
                      </a:endParaRPr>
                    </a:p>
                  </a:txBody>
                  <a:tcPr>
                    <a:noFill/>
                  </a:tcPr>
                </a:tc>
                <a:tc>
                  <a:txBody>
                    <a:bodyPr/>
                    <a:lstStyle/>
                    <a:p>
                      <a:r>
                        <a:rPr lang="en-US" sz="1400" b="0" dirty="0" err="1">
                          <a:solidFill>
                            <a:schemeClr val="tx1"/>
                          </a:solidFill>
                          <a:latin typeface="Calibri" panose="020F0502020204030204" pitchFamily="34" charset="0"/>
                          <a:cs typeface="Calibri" panose="020F0502020204030204" pitchFamily="34" charset="0"/>
                        </a:rPr>
                        <a:t>Analyse</a:t>
                      </a:r>
                      <a:r>
                        <a:rPr lang="en-US" sz="1400" b="0" dirty="0">
                          <a:solidFill>
                            <a:schemeClr val="tx1"/>
                          </a:solidFill>
                          <a:latin typeface="Calibri" panose="020F0502020204030204" pitchFamily="34" charset="0"/>
                          <a:cs typeface="Calibri" panose="020F0502020204030204" pitchFamily="34" charset="0"/>
                        </a:rPr>
                        <a:t> </a:t>
                      </a:r>
                      <a:r>
                        <a:rPr lang="en-US" sz="1400" b="0" dirty="0" err="1">
                          <a:solidFill>
                            <a:schemeClr val="tx1"/>
                          </a:solidFill>
                          <a:latin typeface="Calibri" panose="020F0502020204030204" pitchFamily="34" charset="0"/>
                          <a:cs typeface="Calibri" panose="020F0502020204030204" pitchFamily="34" charset="0"/>
                        </a:rPr>
                        <a:t>publiek</a:t>
                      </a:r>
                      <a:endParaRPr lang="nl-NL" sz="1200" b="0" dirty="0">
                        <a:solidFill>
                          <a:schemeClr val="tx1"/>
                        </a:solidFill>
                      </a:endParaRPr>
                    </a:p>
                  </a:txBody>
                  <a:tcPr>
                    <a:noFill/>
                  </a:tcPr>
                </a:tc>
                <a:extLst>
                  <a:ext uri="{0D108BD9-81ED-4DB2-BD59-A6C34878D82A}">
                    <a16:rowId xmlns:a16="http://schemas.microsoft.com/office/drawing/2014/main" val="4011887943"/>
                  </a:ext>
                </a:extLst>
              </a:tr>
              <a:tr h="313453">
                <a:tc>
                  <a:txBody>
                    <a:bodyPr/>
                    <a:lstStyle/>
                    <a:p>
                      <a:r>
                        <a:rPr lang="en-US" sz="1400" b="0" dirty="0">
                          <a:solidFill>
                            <a:schemeClr val="tx1"/>
                          </a:solidFill>
                          <a:latin typeface="Calibri" panose="020F0502020204030204" pitchFamily="34" charset="0"/>
                          <a:cs typeface="Calibri" panose="020F0502020204030204" pitchFamily="34" charset="0"/>
                        </a:rPr>
                        <a:t>Doel </a:t>
                      </a:r>
                      <a:r>
                        <a:rPr lang="en-US" sz="1400" b="0" dirty="0" err="1">
                          <a:solidFill>
                            <a:schemeClr val="tx1"/>
                          </a:solidFill>
                          <a:latin typeface="Calibri" panose="020F0502020204030204" pitchFamily="34" charset="0"/>
                          <a:cs typeface="Calibri" panose="020F0502020204030204" pitchFamily="34" charset="0"/>
                        </a:rPr>
                        <a:t>presentatie</a:t>
                      </a:r>
                      <a:r>
                        <a:rPr lang="en-US" sz="1400" b="0" dirty="0">
                          <a:solidFill>
                            <a:schemeClr val="tx1"/>
                          </a:solidFill>
                          <a:latin typeface="Calibri" panose="020F0502020204030204" pitchFamily="34" charset="0"/>
                          <a:cs typeface="Calibri" panose="020F0502020204030204" pitchFamily="34" charset="0"/>
                        </a:rPr>
                        <a:t>:</a:t>
                      </a:r>
                      <a:r>
                        <a:rPr lang="en-US" sz="1400" b="0" dirty="0">
                          <a:solidFill>
                            <a:schemeClr val="tx1"/>
                          </a:solidFill>
                          <a:latin typeface="Calibri" panose="020F0502020204030204" pitchFamily="34" charset="0"/>
                          <a:cs typeface="Calibri" panose="020F0502020204030204" pitchFamily="34" charset="0"/>
                          <a:sym typeface="Wingdings" panose="05000000000000000000" pitchFamily="2" charset="2"/>
                        </a:rPr>
                        <a:t> </a:t>
                      </a:r>
                      <a:endParaRPr lang="nl-NL" sz="1200" b="0" dirty="0">
                        <a:solidFill>
                          <a:schemeClr val="tx1"/>
                        </a:solidFill>
                      </a:endParaRPr>
                    </a:p>
                  </a:txBody>
                  <a:tcPr>
                    <a:noFill/>
                  </a:tcPr>
                </a:tc>
                <a:tc>
                  <a:txBody>
                    <a:bodyPr/>
                    <a:lstStyle/>
                    <a:p>
                      <a:r>
                        <a:rPr lang="en-US" sz="1400" b="0" dirty="0" err="1">
                          <a:solidFill>
                            <a:schemeClr val="tx1"/>
                          </a:solidFill>
                          <a:latin typeface="Calibri" panose="020F0502020204030204" pitchFamily="34" charset="0"/>
                          <a:cs typeface="Calibri" panose="020F0502020204030204" pitchFamily="34" charset="0"/>
                        </a:rPr>
                        <a:t>Welke</a:t>
                      </a:r>
                      <a:r>
                        <a:rPr lang="en-US" sz="1400" b="0" dirty="0">
                          <a:solidFill>
                            <a:schemeClr val="tx1"/>
                          </a:solidFill>
                          <a:latin typeface="Calibri" panose="020F0502020204030204" pitchFamily="34" charset="0"/>
                          <a:cs typeface="Calibri" panose="020F0502020204030204" pitchFamily="34" charset="0"/>
                        </a:rPr>
                        <a:t> </a:t>
                      </a:r>
                      <a:r>
                        <a:rPr lang="en-US" sz="1400" b="0" dirty="0" err="1">
                          <a:solidFill>
                            <a:schemeClr val="tx1"/>
                          </a:solidFill>
                          <a:latin typeface="Calibri" panose="020F0502020204030204" pitchFamily="34" charset="0"/>
                          <a:cs typeface="Calibri" panose="020F0502020204030204" pitchFamily="34" charset="0"/>
                        </a:rPr>
                        <a:t>boodschap</a:t>
                      </a:r>
                      <a:r>
                        <a:rPr lang="en-US" sz="1400" b="0" dirty="0">
                          <a:solidFill>
                            <a:schemeClr val="tx1"/>
                          </a:solidFill>
                          <a:latin typeface="Calibri" panose="020F0502020204030204" pitchFamily="34" charset="0"/>
                          <a:cs typeface="Calibri" panose="020F0502020204030204" pitchFamily="34" charset="0"/>
                        </a:rPr>
                        <a:t> </a:t>
                      </a:r>
                      <a:r>
                        <a:rPr lang="en-US" sz="1400" b="0" dirty="0" err="1">
                          <a:solidFill>
                            <a:schemeClr val="tx1"/>
                          </a:solidFill>
                          <a:latin typeface="Calibri" panose="020F0502020204030204" pitchFamily="34" charset="0"/>
                          <a:cs typeface="Calibri" panose="020F0502020204030204" pitchFamily="34" charset="0"/>
                        </a:rPr>
                        <a:t>wil</a:t>
                      </a:r>
                      <a:r>
                        <a:rPr lang="en-US" sz="1400" b="0" dirty="0">
                          <a:solidFill>
                            <a:schemeClr val="tx1"/>
                          </a:solidFill>
                          <a:latin typeface="Calibri" panose="020F0502020204030204" pitchFamily="34" charset="0"/>
                          <a:cs typeface="Calibri" panose="020F0502020204030204" pitchFamily="34" charset="0"/>
                        </a:rPr>
                        <a:t> je </a:t>
                      </a:r>
                      <a:r>
                        <a:rPr lang="en-US" sz="1400" b="0" dirty="0" err="1">
                          <a:solidFill>
                            <a:schemeClr val="tx1"/>
                          </a:solidFill>
                          <a:latin typeface="Calibri" panose="020F0502020204030204" pitchFamily="34" charset="0"/>
                          <a:cs typeface="Calibri" panose="020F0502020204030204" pitchFamily="34" charset="0"/>
                        </a:rPr>
                        <a:t>overbrengen</a:t>
                      </a:r>
                      <a:r>
                        <a:rPr lang="en-US" sz="1400" b="0" dirty="0">
                          <a:solidFill>
                            <a:schemeClr val="tx1"/>
                          </a:solidFill>
                          <a:latin typeface="Calibri" panose="020F0502020204030204" pitchFamily="34" charset="0"/>
                          <a:cs typeface="Calibri" panose="020F0502020204030204" pitchFamily="34" charset="0"/>
                        </a:rPr>
                        <a:t> en hoe </a:t>
                      </a:r>
                      <a:r>
                        <a:rPr lang="en-US" sz="1400" b="0" dirty="0" err="1">
                          <a:solidFill>
                            <a:schemeClr val="tx1"/>
                          </a:solidFill>
                          <a:latin typeface="Calibri" panose="020F0502020204030204" pitchFamily="34" charset="0"/>
                          <a:cs typeface="Calibri" panose="020F0502020204030204" pitchFamily="34" charset="0"/>
                        </a:rPr>
                        <a:t>wil</a:t>
                      </a:r>
                      <a:r>
                        <a:rPr lang="en-US" sz="1400" b="0" dirty="0">
                          <a:solidFill>
                            <a:schemeClr val="tx1"/>
                          </a:solidFill>
                          <a:latin typeface="Calibri" panose="020F0502020204030204" pitchFamily="34" charset="0"/>
                          <a:cs typeface="Calibri" panose="020F0502020204030204" pitchFamily="34" charset="0"/>
                        </a:rPr>
                        <a:t> je </a:t>
                      </a:r>
                      <a:r>
                        <a:rPr lang="en-US" sz="1400" b="0" dirty="0" err="1">
                          <a:solidFill>
                            <a:schemeClr val="tx1"/>
                          </a:solidFill>
                          <a:latin typeface="Calibri" panose="020F0502020204030204" pitchFamily="34" charset="0"/>
                          <a:cs typeface="Calibri" panose="020F0502020204030204" pitchFamily="34" charset="0"/>
                        </a:rPr>
                        <a:t>dit</a:t>
                      </a:r>
                      <a:r>
                        <a:rPr lang="en-US" sz="1400" b="0" dirty="0">
                          <a:solidFill>
                            <a:schemeClr val="tx1"/>
                          </a:solidFill>
                          <a:latin typeface="Calibri" panose="020F0502020204030204" pitchFamily="34" charset="0"/>
                          <a:cs typeface="Calibri" panose="020F0502020204030204" pitchFamily="34" charset="0"/>
                        </a:rPr>
                        <a:t> </a:t>
                      </a:r>
                      <a:r>
                        <a:rPr lang="en-US" sz="1400" b="0" dirty="0" err="1">
                          <a:solidFill>
                            <a:schemeClr val="tx1"/>
                          </a:solidFill>
                          <a:latin typeface="Calibri" panose="020F0502020204030204" pitchFamily="34" charset="0"/>
                          <a:cs typeface="Calibri" panose="020F0502020204030204" pitchFamily="34" charset="0"/>
                        </a:rPr>
                        <a:t>doen</a:t>
                      </a:r>
                      <a:r>
                        <a:rPr lang="en-US" sz="1400" b="0" dirty="0">
                          <a:solidFill>
                            <a:schemeClr val="tx1"/>
                          </a:solidFill>
                          <a:latin typeface="Calibri" panose="020F0502020204030204" pitchFamily="34" charset="0"/>
                          <a:cs typeface="Calibri" panose="020F0502020204030204" pitchFamily="34" charset="0"/>
                        </a:rPr>
                        <a:t>?</a:t>
                      </a:r>
                      <a:endParaRPr lang="nl-NL" sz="1200" b="0" dirty="0">
                        <a:solidFill>
                          <a:schemeClr val="tx1"/>
                        </a:solidFill>
                      </a:endParaRPr>
                    </a:p>
                  </a:txBody>
                  <a:tcPr>
                    <a:noFill/>
                  </a:tcPr>
                </a:tc>
                <a:extLst>
                  <a:ext uri="{0D108BD9-81ED-4DB2-BD59-A6C34878D82A}">
                    <a16:rowId xmlns:a16="http://schemas.microsoft.com/office/drawing/2014/main" val="648890278"/>
                  </a:ext>
                </a:extLst>
              </a:tr>
              <a:tr h="370840">
                <a:tc>
                  <a:txBody>
                    <a:bodyPr/>
                    <a:lstStyle/>
                    <a:p>
                      <a:r>
                        <a:rPr lang="en-US" sz="1400" b="0" dirty="0" err="1">
                          <a:solidFill>
                            <a:schemeClr val="tx1"/>
                          </a:solidFill>
                          <a:latin typeface="Calibri" panose="020F0502020204030204" pitchFamily="34" charset="0"/>
                          <a:cs typeface="Calibri" panose="020F0502020204030204" pitchFamily="34" charset="0"/>
                        </a:rPr>
                        <a:t>Proces</a:t>
                      </a:r>
                      <a:r>
                        <a:rPr lang="en-US" sz="1400" b="0" dirty="0">
                          <a:solidFill>
                            <a:schemeClr val="tx1"/>
                          </a:solidFill>
                          <a:latin typeface="Calibri" panose="020F0502020204030204" pitchFamily="34" charset="0"/>
                          <a:cs typeface="Calibri" panose="020F0502020204030204" pitchFamily="34" charset="0"/>
                        </a:rPr>
                        <a:t> </a:t>
                      </a:r>
                      <a:r>
                        <a:rPr lang="en-US" sz="1400" b="0" dirty="0" err="1">
                          <a:solidFill>
                            <a:schemeClr val="tx1"/>
                          </a:solidFill>
                          <a:latin typeface="Calibri" panose="020F0502020204030204" pitchFamily="34" charset="0"/>
                          <a:cs typeface="Calibri" panose="020F0502020204030204" pitchFamily="34" charset="0"/>
                        </a:rPr>
                        <a:t>voorbereiding</a:t>
                      </a:r>
                      <a:r>
                        <a:rPr lang="en-US" sz="1400" b="0" dirty="0">
                          <a:solidFill>
                            <a:schemeClr val="tx1"/>
                          </a:solidFill>
                          <a:latin typeface="Calibri" panose="020F0502020204030204" pitchFamily="34" charset="0"/>
                          <a:cs typeface="Calibri" panose="020F0502020204030204" pitchFamily="34" charset="0"/>
                        </a:rPr>
                        <a:t>:</a:t>
                      </a:r>
                      <a:r>
                        <a:rPr lang="en-US" sz="1400" b="0" dirty="0">
                          <a:solidFill>
                            <a:schemeClr val="tx1"/>
                          </a:solidFill>
                          <a:latin typeface="Calibri" panose="020F0502020204030204" pitchFamily="34" charset="0"/>
                          <a:cs typeface="Calibri" panose="020F0502020204030204" pitchFamily="34" charset="0"/>
                          <a:sym typeface="Wingdings" panose="05000000000000000000" pitchFamily="2" charset="2"/>
                        </a:rPr>
                        <a:t> </a:t>
                      </a:r>
                      <a:endParaRPr lang="nl-NL" sz="1200" b="0" dirty="0">
                        <a:solidFill>
                          <a:schemeClr val="tx1"/>
                        </a:solidFill>
                      </a:endParaRPr>
                    </a:p>
                  </a:txBody>
                  <a:tcPr>
                    <a:noFill/>
                  </a:tcPr>
                </a:tc>
                <a:tc>
                  <a:txBody>
                    <a:bodyPr/>
                    <a:lstStyle/>
                    <a:p>
                      <a:r>
                        <a:rPr lang="nl-NL" sz="1200" dirty="0">
                          <a:effectLst/>
                        </a:rPr>
                        <a:t>Afhankelijk van doel, doelgroep en proces bepaal je de inhoud, structuur en werkvorm</a:t>
                      </a:r>
                      <a:endParaRPr lang="nl-NL" sz="1200" b="0" dirty="0">
                        <a:solidFill>
                          <a:schemeClr val="tx1"/>
                        </a:solidFill>
                      </a:endParaRPr>
                    </a:p>
                  </a:txBody>
                  <a:tcPr>
                    <a:noFill/>
                  </a:tcPr>
                </a:tc>
                <a:extLst>
                  <a:ext uri="{0D108BD9-81ED-4DB2-BD59-A6C34878D82A}">
                    <a16:rowId xmlns:a16="http://schemas.microsoft.com/office/drawing/2014/main" val="816604831"/>
                  </a:ext>
                </a:extLst>
              </a:tr>
            </a:tbl>
          </a:graphicData>
        </a:graphic>
      </p:graphicFrame>
      <p:pic>
        <p:nvPicPr>
          <p:cNvPr id="8" name="Afbeelding 7" descr="Persoon die staand aan een tafel op een papier werkt">
            <a:extLst>
              <a:ext uri="{FF2B5EF4-FFF2-40B4-BE49-F238E27FC236}">
                <a16:creationId xmlns:a16="http://schemas.microsoft.com/office/drawing/2014/main" id="{D70EAA26-FB5D-4E6E-BE24-44513C0A07B5}"/>
              </a:ext>
            </a:extLst>
          </p:cNvPr>
          <p:cNvPicPr>
            <a:picLocks noChangeAspect="1"/>
          </p:cNvPicPr>
          <p:nvPr/>
        </p:nvPicPr>
        <p:blipFill>
          <a:blip r:embed="rId4"/>
          <a:stretch>
            <a:fillRect/>
          </a:stretch>
        </p:blipFill>
        <p:spPr>
          <a:xfrm>
            <a:off x="7893269" y="2124210"/>
            <a:ext cx="3745812" cy="2500256"/>
          </a:xfrm>
          <a:prstGeom prst="rect">
            <a:avLst/>
          </a:prstGeom>
        </p:spPr>
      </p:pic>
    </p:spTree>
    <p:extLst>
      <p:ext uri="{BB962C8B-B14F-4D97-AF65-F5344CB8AC3E}">
        <p14:creationId xmlns:p14="http://schemas.microsoft.com/office/powerpoint/2010/main" val="28172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Aantonen gesprekstechniek via Traintool</a:t>
            </a:r>
            <a:endParaRPr lang="en-US" sz="4000" cap="none" dirty="0">
              <a:latin typeface="Calibri" panose="020F0502020204030204" pitchFamily="34" charset="0"/>
              <a:cs typeface="Calibri" panose="020F0502020204030204" pitchFamily="34" charset="0"/>
            </a:endParaRPr>
          </a:p>
        </p:txBody>
      </p:sp>
      <p:sp>
        <p:nvSpPr>
          <p:cNvPr id="5" name="Tijdelijke aanduiding voor tekst 4">
            <a:extLst>
              <a:ext uri="{FF2B5EF4-FFF2-40B4-BE49-F238E27FC236}">
                <a16:creationId xmlns:a16="http://schemas.microsoft.com/office/drawing/2014/main" id="{47925A89-B7EA-45A5-957B-B12FDD23B2DD}"/>
              </a:ext>
            </a:extLst>
          </p:cNvPr>
          <p:cNvSpPr>
            <a:spLocks noGrp="1"/>
          </p:cNvSpPr>
          <p:nvPr>
            <p:ph type="body" sz="quarter" idx="18"/>
          </p:nvPr>
        </p:nvSpPr>
        <p:spPr>
          <a:xfrm>
            <a:off x="869730" y="1473652"/>
            <a:ext cx="10743150" cy="4643369"/>
          </a:xfrm>
        </p:spPr>
        <p:txBody>
          <a:bodyPr>
            <a:normAutofit fontScale="47500" lnSpcReduction="20000"/>
          </a:bodyPr>
          <a:lstStyle/>
          <a:p>
            <a:pPr marL="0" indent="0">
              <a:lnSpc>
                <a:spcPct val="160000"/>
              </a:lnSpc>
              <a:buNone/>
            </a:pPr>
            <a:r>
              <a:rPr lang="nl-NL" sz="2800" b="1" dirty="0"/>
              <a:t>Bewijsmateriaal via Traintool</a:t>
            </a:r>
            <a:endParaRPr lang="nl-NL" sz="2800" dirty="0"/>
          </a:p>
          <a:p>
            <a:pPr>
              <a:lnSpc>
                <a:spcPct val="160000"/>
              </a:lnSpc>
            </a:pPr>
            <a:r>
              <a:rPr lang="nl-NL" sz="2800" dirty="0"/>
              <a:t>In Traintool volg je het programma FT Deeltijd: Mondelinge communicatie 24/25. In dit programma  krijg je theorie en oefeningen (rollenspellen) bij de deelvaardigheden Luisteren - Samenvatten - Doorvragen (LSD), Communicatieniveaus, communicatiestijlen en feedback. Houd er rekening mee dat het tijd kost voordat je de deelvaardigheden goed beheerst. We raden je aan om deze ook op je werk te oefenen en feedback te vragen. Zo bouw je daadwerkelijk de ervaring op die nodig is om jouw mondelinge communicatie te ontwikkelen. </a:t>
            </a:r>
          </a:p>
          <a:p>
            <a:pPr>
              <a:lnSpc>
                <a:spcPct val="160000"/>
              </a:lnSpc>
            </a:pPr>
            <a:r>
              <a:rPr lang="nl-NL" sz="2800" dirty="0"/>
              <a:t>Aan het einde van het programma volgt de toetsing. Hierin is ook het onderdeel reflectie en het formuleren van nieuwe leerdoelen opgenomen. Je hoeft geen verdere aanvullingen te geven in het Skills Portfolio. </a:t>
            </a:r>
          </a:p>
          <a:p>
            <a:pPr>
              <a:lnSpc>
                <a:spcPct val="160000"/>
              </a:lnSpc>
            </a:pPr>
            <a:r>
              <a:rPr lang="nl-NL" sz="2800" b="1" dirty="0"/>
              <a:t>Planmatige voorbereiding van de toetsing via Traintool</a:t>
            </a:r>
            <a:endParaRPr lang="nl-NL" sz="2800" dirty="0"/>
          </a:p>
          <a:p>
            <a:pPr>
              <a:lnSpc>
                <a:spcPct val="160000"/>
              </a:lnSpc>
            </a:pPr>
            <a:r>
              <a:rPr lang="nl-NL" sz="2800" dirty="0"/>
              <a:t>Om jezelf goed voor te bereiden op de gesprekken in de toetsen bereid je deze planmatig voor. Dit kun je op de volgende manier aanpakken: </a:t>
            </a:r>
          </a:p>
          <a:p>
            <a:pPr>
              <a:lnSpc>
                <a:spcPct val="160000"/>
              </a:lnSpc>
            </a:pPr>
            <a:r>
              <a:rPr lang="nl-NL" sz="2800" dirty="0"/>
              <a:t>Zorg voor een planmatige voorbereiding van je gesprek met behulp van bijvoorbeeld het Drop model:</a:t>
            </a:r>
            <a:r>
              <a:rPr lang="nl-NL" sz="2800" b="1" dirty="0"/>
              <a:t> </a:t>
            </a:r>
          </a:p>
          <a:p>
            <a:pPr lvl="1">
              <a:lnSpc>
                <a:spcPct val="160000"/>
              </a:lnSpc>
            </a:pPr>
            <a:r>
              <a:rPr lang="nl-NL" sz="2800" b="1" dirty="0">
                <a:hlinkClick r:id="rId3"/>
              </a:rPr>
              <a:t>DROP model Gesprekstechnieken.doc</a:t>
            </a:r>
            <a:r>
              <a:rPr lang="nl-NL" sz="2800" b="1" dirty="0"/>
              <a:t>. </a:t>
            </a:r>
            <a:br>
              <a:rPr lang="nl-NL" sz="2800" dirty="0"/>
            </a:br>
            <a:r>
              <a:rPr lang="nl-NL" sz="2800" dirty="0"/>
              <a:t>Voer een stakeholdersanalyse uit van de betrokken partijen (inclusief jezelf), waarin de verschillende verantwoordelijkheden, invloed en belangen van partijen beschreven zijn.</a:t>
            </a:r>
            <a:br>
              <a:rPr lang="nl-NL" sz="2800" dirty="0"/>
            </a:br>
            <a:r>
              <a:rPr lang="nl-NL" sz="2800" dirty="0"/>
              <a:t>Beschrijf hoe je deze analyse inzet om een goed voorbereid en doelgericht gesprek te voeren, </a:t>
            </a:r>
          </a:p>
          <a:p>
            <a:pPr>
              <a:lnSpc>
                <a:spcPct val="160000"/>
              </a:lnSpc>
            </a:pPr>
            <a:r>
              <a:rPr lang="nl-NL" sz="2800" dirty="0"/>
              <a:t>Bepaal in hooflijnen de structuur van het gesprek, en gebruik hiervoor de theorie. </a:t>
            </a:r>
          </a:p>
          <a:p>
            <a:pPr>
              <a:lnSpc>
                <a:spcPct val="140000"/>
              </a:lnSpc>
              <a:buClr>
                <a:srgbClr val="E50856"/>
              </a:buClr>
            </a:pPr>
            <a:endParaRPr lang="en-US" sz="25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8844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Aantonen gesprekstechniek </a:t>
            </a:r>
            <a:r>
              <a:rPr lang="nl-NL" sz="4000" i="1" cap="none" dirty="0">
                <a:latin typeface="Calibri" panose="020F0502020204030204" pitchFamily="34" charset="0"/>
                <a:cs typeface="Calibri" panose="020F0502020204030204" pitchFamily="34" charset="0"/>
              </a:rPr>
              <a:t>via een gesprek op je werk</a:t>
            </a:r>
            <a:endParaRPr lang="en-US" sz="4000" cap="none" dirty="0">
              <a:latin typeface="Calibri" panose="020F0502020204030204" pitchFamily="34" charset="0"/>
              <a:cs typeface="Calibri" panose="020F0502020204030204" pitchFamily="34" charset="0"/>
            </a:endParaRPr>
          </a:p>
        </p:txBody>
      </p:sp>
      <p:sp>
        <p:nvSpPr>
          <p:cNvPr id="5" name="Tijdelijke aanduiding voor tekst 4">
            <a:extLst>
              <a:ext uri="{FF2B5EF4-FFF2-40B4-BE49-F238E27FC236}">
                <a16:creationId xmlns:a16="http://schemas.microsoft.com/office/drawing/2014/main" id="{47925A89-B7EA-45A5-957B-B12FDD23B2DD}"/>
              </a:ext>
            </a:extLst>
          </p:cNvPr>
          <p:cNvSpPr>
            <a:spLocks noGrp="1"/>
          </p:cNvSpPr>
          <p:nvPr>
            <p:ph type="body" sz="quarter" idx="18"/>
          </p:nvPr>
        </p:nvSpPr>
        <p:spPr>
          <a:xfrm>
            <a:off x="869730" y="1473652"/>
            <a:ext cx="7507015" cy="4643369"/>
          </a:xfrm>
        </p:spPr>
        <p:txBody>
          <a:bodyPr>
            <a:normAutofit fontScale="32500" lnSpcReduction="20000"/>
          </a:bodyPr>
          <a:lstStyle/>
          <a:p>
            <a:pPr>
              <a:lnSpc>
                <a:spcPct val="140000"/>
              </a:lnSpc>
              <a:buClr>
                <a:srgbClr val="E50856"/>
              </a:buClr>
            </a:pPr>
            <a:r>
              <a:rPr lang="nl-NL" sz="6400" dirty="0">
                <a:latin typeface="Calibri" panose="020F0502020204030204" pitchFamily="34" charset="0"/>
                <a:cs typeface="Calibri" panose="020F0502020204030204" pitchFamily="34" charset="0"/>
              </a:rPr>
              <a:t>Planmatige en inhoudelijke voorbereiding</a:t>
            </a:r>
          </a:p>
          <a:p>
            <a:pPr lvl="1">
              <a:lnSpc>
                <a:spcPct val="140000"/>
              </a:lnSpc>
              <a:buClr>
                <a:srgbClr val="E50856"/>
              </a:buClr>
            </a:pPr>
            <a:r>
              <a:rPr lang="nl-NL" sz="5600" dirty="0">
                <a:latin typeface="Calibri" panose="020F0502020204030204" pitchFamily="34" charset="0"/>
                <a:cs typeface="Calibri" panose="020F0502020204030204" pitchFamily="34" charset="0"/>
              </a:rPr>
              <a:t>DROP model</a:t>
            </a:r>
          </a:p>
          <a:p>
            <a:pPr lvl="1">
              <a:lnSpc>
                <a:spcPct val="140000"/>
              </a:lnSpc>
              <a:buClr>
                <a:srgbClr val="E50856"/>
              </a:buClr>
            </a:pPr>
            <a:r>
              <a:rPr lang="nl-NL" sz="5600" dirty="0">
                <a:latin typeface="Calibri" panose="020F0502020204030204" pitchFamily="34" charset="0"/>
                <a:cs typeface="Calibri" panose="020F0502020204030204" pitchFamily="34" charset="0"/>
              </a:rPr>
              <a:t>Stakeholder analyse</a:t>
            </a:r>
          </a:p>
          <a:p>
            <a:pPr lvl="1">
              <a:lnSpc>
                <a:spcPct val="140000"/>
              </a:lnSpc>
              <a:buClr>
                <a:srgbClr val="E50856"/>
              </a:buClr>
            </a:pPr>
            <a:r>
              <a:rPr lang="nl-NL" sz="5600" dirty="0">
                <a:latin typeface="Calibri" panose="020F0502020204030204" pitchFamily="34" charset="0"/>
                <a:cs typeface="Calibri" panose="020F0502020204030204" pitchFamily="34" charset="0"/>
              </a:rPr>
              <a:t>Hoe heb je beide ingezet doel- en doelgericht te handelen</a:t>
            </a:r>
          </a:p>
          <a:p>
            <a:pPr lvl="1">
              <a:lnSpc>
                <a:spcPct val="140000"/>
              </a:lnSpc>
              <a:buClr>
                <a:srgbClr val="E50856"/>
              </a:buClr>
            </a:pPr>
            <a:r>
              <a:rPr lang="nl-NL" sz="5600" dirty="0">
                <a:latin typeface="Calibri" panose="020F0502020204030204" pitchFamily="34" charset="0"/>
                <a:cs typeface="Calibri" panose="020F0502020204030204" pitchFamily="34" charset="0"/>
              </a:rPr>
              <a:t>Bepaal in hoofdlijnen structuur gesprek op basis van theorie</a:t>
            </a:r>
          </a:p>
          <a:p>
            <a:pPr lvl="1">
              <a:lnSpc>
                <a:spcPct val="140000"/>
              </a:lnSpc>
              <a:buClr>
                <a:srgbClr val="E50856"/>
              </a:buClr>
            </a:pPr>
            <a:r>
              <a:rPr lang="nl-NL" sz="5600" dirty="0">
                <a:latin typeface="Calibri" panose="020F0502020204030204" pitchFamily="34" charset="0"/>
                <a:cs typeface="Calibri" panose="020F0502020204030204" pitchFamily="34" charset="0"/>
              </a:rPr>
              <a:t>Observatie door deelnemers en feedback op gespreksvaardigheden</a:t>
            </a:r>
          </a:p>
          <a:p>
            <a:pPr>
              <a:lnSpc>
                <a:spcPct val="140000"/>
              </a:lnSpc>
              <a:buClr>
                <a:srgbClr val="E50856"/>
              </a:buClr>
            </a:pPr>
            <a:r>
              <a:rPr lang="nl-NL" sz="6400" dirty="0">
                <a:latin typeface="Calibri" panose="020F0502020204030204" pitchFamily="34" charset="0"/>
                <a:cs typeface="Calibri" panose="020F0502020204030204" pitchFamily="34" charset="0"/>
              </a:rPr>
              <a:t>Bewijslast</a:t>
            </a:r>
          </a:p>
          <a:p>
            <a:pPr lvl="1">
              <a:lnSpc>
                <a:spcPct val="140000"/>
              </a:lnSpc>
              <a:buClr>
                <a:srgbClr val="E50856"/>
              </a:buClr>
            </a:pPr>
            <a:r>
              <a:rPr lang="nl-NL" sz="5600" dirty="0">
                <a:latin typeface="Calibri" panose="020F0502020204030204" pitchFamily="34" charset="0"/>
                <a:cs typeface="Calibri" panose="020F0502020204030204" pitchFamily="34" charset="0"/>
              </a:rPr>
              <a:t>Hoe verliep structuur?</a:t>
            </a:r>
          </a:p>
          <a:p>
            <a:pPr lvl="1">
              <a:lnSpc>
                <a:spcPct val="140000"/>
              </a:lnSpc>
              <a:buClr>
                <a:srgbClr val="E50856"/>
              </a:buClr>
            </a:pPr>
            <a:r>
              <a:rPr lang="nl-NL" sz="5600" dirty="0">
                <a:latin typeface="Calibri" panose="020F0502020204030204" pitchFamily="34" charset="0"/>
                <a:cs typeface="Calibri" panose="020F0502020204030204" pitchFamily="34" charset="0"/>
              </a:rPr>
              <a:t>Interventies tijdens gesprek en waarom?</a:t>
            </a:r>
          </a:p>
          <a:p>
            <a:pPr lvl="1">
              <a:lnSpc>
                <a:spcPct val="140000"/>
              </a:lnSpc>
              <a:buClr>
                <a:srgbClr val="E50856"/>
              </a:buClr>
            </a:pPr>
            <a:r>
              <a:rPr lang="nl-NL" sz="5600" dirty="0">
                <a:latin typeface="Calibri" panose="020F0502020204030204" pitchFamily="34" charset="0"/>
                <a:cs typeface="Calibri" panose="020F0502020204030204" pitchFamily="34" charset="0"/>
              </a:rPr>
              <a:t>Argumenten tijdens gesprek?</a:t>
            </a:r>
          </a:p>
          <a:p>
            <a:pPr lvl="1">
              <a:lnSpc>
                <a:spcPct val="140000"/>
              </a:lnSpc>
              <a:buClr>
                <a:srgbClr val="E50856"/>
              </a:buClr>
            </a:pPr>
            <a:r>
              <a:rPr lang="nl-NL" sz="5600" dirty="0">
                <a:latin typeface="Calibri" panose="020F0502020204030204" pitchFamily="34" charset="0"/>
                <a:cs typeface="Calibri" panose="020F0502020204030204" pitchFamily="34" charset="0"/>
              </a:rPr>
              <a:t>Herken je de feedback? </a:t>
            </a:r>
          </a:p>
          <a:p>
            <a:pPr>
              <a:lnSpc>
                <a:spcPct val="140000"/>
              </a:lnSpc>
              <a:buClr>
                <a:srgbClr val="E50856"/>
              </a:buClr>
            </a:pPr>
            <a:r>
              <a:rPr lang="nl-NL" sz="6400" dirty="0">
                <a:latin typeface="Calibri" panose="020F0502020204030204" pitchFamily="34" charset="0"/>
                <a:cs typeface="Calibri" panose="020F0502020204030204" pitchFamily="34" charset="0"/>
              </a:rPr>
              <a:t>Reflectie en leerdoelen</a:t>
            </a:r>
          </a:p>
          <a:p>
            <a:pPr>
              <a:lnSpc>
                <a:spcPct val="140000"/>
              </a:lnSpc>
              <a:buClr>
                <a:srgbClr val="E50856"/>
              </a:buClr>
            </a:pPr>
            <a:endParaRPr lang="en-US" sz="25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8" name="Afbeelding 7" descr="Persoon die staand aan een tafel op een papier werkt">
            <a:extLst>
              <a:ext uri="{FF2B5EF4-FFF2-40B4-BE49-F238E27FC236}">
                <a16:creationId xmlns:a16="http://schemas.microsoft.com/office/drawing/2014/main" id="{EE105812-9874-4738-B1A2-D565A8C72BA1}"/>
              </a:ext>
            </a:extLst>
          </p:cNvPr>
          <p:cNvPicPr>
            <a:picLocks noChangeAspect="1"/>
          </p:cNvPicPr>
          <p:nvPr/>
        </p:nvPicPr>
        <p:blipFill>
          <a:blip r:embed="rId3"/>
          <a:stretch>
            <a:fillRect/>
          </a:stretch>
        </p:blipFill>
        <p:spPr>
          <a:xfrm>
            <a:off x="7893269" y="2124210"/>
            <a:ext cx="3745812" cy="2500256"/>
          </a:xfrm>
          <a:prstGeom prst="rect">
            <a:avLst/>
          </a:prstGeom>
        </p:spPr>
      </p:pic>
    </p:spTree>
    <p:extLst>
      <p:ext uri="{BB962C8B-B14F-4D97-AF65-F5344CB8AC3E}">
        <p14:creationId xmlns:p14="http://schemas.microsoft.com/office/powerpoint/2010/main" val="266758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esentatie_Smal">
  <a:themeElements>
    <a:clrScheme name="HAN">
      <a:dk1>
        <a:sysClr val="windowText" lastClr="000000"/>
      </a:dk1>
      <a:lt1>
        <a:sysClr val="window" lastClr="FFFFFF"/>
      </a:lt1>
      <a:dk2>
        <a:srgbClr val="E50056"/>
      </a:dk2>
      <a:lt2>
        <a:srgbClr val="F8F8F8"/>
      </a:lt2>
      <a:accent1>
        <a:srgbClr val="000000"/>
      </a:accent1>
      <a:accent2>
        <a:srgbClr val="454545"/>
      </a:accent2>
      <a:accent3>
        <a:srgbClr val="757575"/>
      </a:accent3>
      <a:accent4>
        <a:srgbClr val="919191"/>
      </a:accent4>
      <a:accent5>
        <a:srgbClr val="E3E3E3"/>
      </a:accent5>
      <a:accent6>
        <a:srgbClr val="F8F8F8"/>
      </a:accent6>
      <a:hlink>
        <a:srgbClr val="000000"/>
      </a:hlink>
      <a:folHlink>
        <a:srgbClr val="000000"/>
      </a:folHlink>
    </a:clrScheme>
    <a:fontScheme name="HAN-PP">
      <a:majorFont>
        <a:latin typeface="Avenir Next Condensed Medium"/>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_PowerPoint_breed_wit" id="{E054BE30-9AF6-42EE-996B-874D1036884B}" vid="{43777731-FB9B-478D-9213-4E1D41A94452}"/>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HAN_PowerPoint_breed_wit</Template>
  <TotalTime>0</TotalTime>
  <Words>7623</Words>
  <Application>Microsoft Office PowerPoint</Application>
  <PresentationFormat>Breedbeeld</PresentationFormat>
  <Paragraphs>992</Paragraphs>
  <Slides>63</Slides>
  <Notes>61</Notes>
  <HiddenSlides>2</HiddenSlides>
  <MMClips>1</MMClips>
  <ScaleCrop>false</ScaleCrop>
  <HeadingPairs>
    <vt:vector size="6" baseType="variant">
      <vt:variant>
        <vt:lpstr>Gebruikte lettertypen</vt:lpstr>
      </vt:variant>
      <vt:variant>
        <vt:i4>10</vt:i4>
      </vt:variant>
      <vt:variant>
        <vt:lpstr>Thema</vt:lpstr>
      </vt:variant>
      <vt:variant>
        <vt:i4>1</vt:i4>
      </vt:variant>
      <vt:variant>
        <vt:lpstr>Diatitels</vt:lpstr>
      </vt:variant>
      <vt:variant>
        <vt:i4>63</vt:i4>
      </vt:variant>
    </vt:vector>
  </HeadingPairs>
  <TitlesOfParts>
    <vt:vector size="74" baseType="lpstr">
      <vt:lpstr>Arial</vt:lpstr>
      <vt:lpstr>Avenir Next Condensed Medium</vt:lpstr>
      <vt:lpstr>Bradley Hand ITC</vt:lpstr>
      <vt:lpstr>Calibri</vt:lpstr>
      <vt:lpstr>Calibri Light</vt:lpstr>
      <vt:lpstr>inherit</vt:lpstr>
      <vt:lpstr>Montserrat</vt:lpstr>
      <vt:lpstr>Roboto</vt:lpstr>
      <vt:lpstr>Symbol</vt:lpstr>
      <vt:lpstr>Wingdings</vt:lpstr>
      <vt:lpstr>Presentatie_Smal</vt:lpstr>
      <vt:lpstr>PowerPoint-presentatie</vt:lpstr>
      <vt:lpstr>PowerPoint-presentatie</vt:lpstr>
      <vt:lpstr>PowerPoint-presentatie</vt:lpstr>
      <vt:lpstr>Programma mondelinge communicatie</vt:lpstr>
      <vt:lpstr>Programma Mondelinge communicatie</vt:lpstr>
      <vt:lpstr>Leeruitkomsten (LUK) Mondelinge communicatie</vt:lpstr>
      <vt:lpstr>Aantonen: zakelijke presentatie</vt:lpstr>
      <vt:lpstr>Aantonen gesprekstechniek via Traintool</vt:lpstr>
      <vt:lpstr>Aantonen gesprekstechniek via een gesprek op je werk</vt:lpstr>
      <vt:lpstr>Leeruitkomst</vt:lpstr>
      <vt:lpstr>DT Basis mondelinge communicatie Hoe zat het ook alweer? </vt:lpstr>
      <vt:lpstr>DT Basis mondelinge communicatie Hoe zat het ook alweer? </vt:lpstr>
      <vt:lpstr>De gouden driehoek</vt:lpstr>
      <vt:lpstr>Basis mondelinge communicatie Hoe zat het ook alweer? </vt:lpstr>
      <vt:lpstr>BOB model</vt:lpstr>
      <vt:lpstr>PowerPoint-presentatie</vt:lpstr>
      <vt:lpstr>Presenteren Oefening baart kunst</vt:lpstr>
      <vt:lpstr>PowerPoint-presentatie</vt:lpstr>
      <vt:lpstr>PowerPoint-presentatie</vt:lpstr>
      <vt:lpstr> Voorbereiding: De gouden driehoek Iedere presentatie is anders</vt:lpstr>
      <vt:lpstr> De gouden driehoek Oefening…</vt:lpstr>
      <vt:lpstr>Planmatige voorbereiding Voor iedere presentatie </vt:lpstr>
      <vt:lpstr> Wie is je publiek? </vt:lpstr>
      <vt:lpstr> Wie is je publiek? </vt:lpstr>
      <vt:lpstr>PowerPoint-presentatie</vt:lpstr>
      <vt:lpstr>Wat is je doel? Wat moet je publiek onthouden, vinden, voelen of doen?</vt:lpstr>
      <vt:lpstr>PowerPoint-presentatie</vt:lpstr>
      <vt:lpstr>Voorbereiding presentatie Inhoud: ideeën verzamelen</vt:lpstr>
      <vt:lpstr>Voorbereiding presentatie Inhoud: belangrijkste punten kiezen</vt:lpstr>
      <vt:lpstr>Voorbereiding presentatie Volgende stap inhoud: inleiding – kern - slot</vt:lpstr>
      <vt:lpstr>Voorbereiding presentatie Inhoud: inleiding  </vt:lpstr>
      <vt:lpstr>Voorbereiding presentatie Inhoud: inleiding  </vt:lpstr>
      <vt:lpstr>Voorbereiding presentatie Inhoud: inleiding – voordat je start…  </vt:lpstr>
      <vt:lpstr>Voorbereiding presentatie Inhoud: inleiding – voordat je start…  </vt:lpstr>
      <vt:lpstr>Voorbereiding presentatie Inhoud: inleiding  </vt:lpstr>
      <vt:lpstr>Voorbereiding presentatie Inhoud: inleiding  </vt:lpstr>
      <vt:lpstr>Voorbereiding presentatie Volgende stap inhoud: kern</vt:lpstr>
      <vt:lpstr>Voorbereiding presentatie Structuren voor de kern van je presentatie</vt:lpstr>
      <vt:lpstr>Voorbereiding presentatie Structuren voor de kern van je presentatie</vt:lpstr>
      <vt:lpstr>Voorbereiding presentatie Structuren voor de kern van je presentatie</vt:lpstr>
      <vt:lpstr>Voorbereiding presentatie Volgende stap structuur: het slot</vt:lpstr>
      <vt:lpstr>Voorbereiding presentatie Volgende stap structuur: slot</vt:lpstr>
      <vt:lpstr>Voorbereiding presentatie Volgende stap: slot </vt:lpstr>
      <vt:lpstr>Voorbereiding presentatie Volgende stap: slot </vt:lpstr>
      <vt:lpstr>Impact creëer je met…</vt:lpstr>
      <vt:lpstr>PowerPoint-presentatie</vt:lpstr>
      <vt:lpstr>Volgende bijeenkomsten</vt:lpstr>
      <vt:lpstr>Een goede voorbereiding…</vt:lpstr>
      <vt:lpstr>PowerPoint-presentatie</vt:lpstr>
      <vt:lpstr>Intermezzo  schriftelijke communicatie</vt:lpstr>
      <vt:lpstr>Vorige bijeenkomst en voorbereiding</vt:lpstr>
      <vt:lpstr>Deze en volgende bijeenkomsten</vt:lpstr>
      <vt:lpstr>Presenteren; maak je punt Wat moet je publiek onthouden, vinden, voelen of doen?</vt:lpstr>
      <vt:lpstr>Maak je punt!</vt:lpstr>
      <vt:lpstr>Een goede voorbereiding…</vt:lpstr>
      <vt:lpstr>Oefening baart kunst</vt:lpstr>
      <vt:lpstr>Jij als presentator </vt:lpstr>
      <vt:lpstr>Jij als presentator; houding  </vt:lpstr>
      <vt:lpstr>Jij als presentator; Oogcontact</vt:lpstr>
      <vt:lpstr>Jij als presentator; gebaren</vt:lpstr>
      <vt:lpstr>Jij als presentator; stemtechniek</vt:lpstr>
      <vt:lpstr>Jij als presentator</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Brenda Gielens</dc:creator>
  <cp:lastModifiedBy>Maarten van Riel (student)</cp:lastModifiedBy>
  <cp:revision>139</cp:revision>
  <dcterms:created xsi:type="dcterms:W3CDTF">2022-08-25T05:49:44Z</dcterms:created>
  <dcterms:modified xsi:type="dcterms:W3CDTF">2025-03-04T18:50:16Z</dcterms:modified>
</cp:coreProperties>
</file>